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slides/slide21.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presentation.xml" ContentType="application/vnd.openxmlformats-officedocument.presentationml.presentation.main+xml"/>
  <Override PartName="/ppt/slides/slide20.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slides/slide19.xml" ContentType="application/vnd.openxmlformats-officedocument.presentationml.slide+xml"/>
  <Override PartName="/ppt/slides/slide16.xml" ContentType="application/vnd.openxmlformats-officedocument.presentationml.slide+xml"/>
  <Override PartName="/ppt/slideMasters/slideMaster1.xml" ContentType="application/vnd.openxmlformats-officedocument.presentationml.slideMaster+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Masters/slideMaster2.xml" ContentType="application/vnd.openxmlformats-officedocument.presentationml.slideMaster+xml"/>
  <Override PartName="/ppt/notesSlides/notesSlide15.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22.xml" ContentType="application/vnd.openxmlformats-officedocument.presentationml.notesSlide+xml"/>
  <Override PartName="/ppt/notesSlides/notesSlide19.xml" ContentType="application/vnd.openxmlformats-officedocument.presentationml.notesSlide+xml"/>
  <Override PartName="/ppt/notesSlides/notesSlide14.xml" ContentType="application/vnd.openxmlformats-officedocument.presentationml.notesSlide+xml"/>
  <Override PartName="/ppt/notesSlides/notesSlide18.xml" ContentType="application/vnd.openxmlformats-officedocument.presentationml.notesSlide+xml"/>
  <Override PartName="/ppt/slideLayouts/slideLayout1.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3.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10.xml" ContentType="application/vnd.openxmlformats-officedocument.presentationml.notesSlide+xml"/>
  <Override PartName="/ppt/notesSlides/notesSlide5.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2.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ppt/tags/tag1.xml" ContentType="application/vnd.openxmlformats-officedocument.presentationml.tags+xml"/>
  <Override PartName="/ppt/tags/tag2.xml" ContentType="application/vnd.openxmlformats-officedocument.presentationml.tags+xml"/>
  <Override PartName="/customXml/itemProps1.xml" ContentType="application/vnd.openxmlformats-officedocument.customXmlProperti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4"/>
    <p:sldMasterId id="2147483781" r:id="rId5"/>
  </p:sldMasterIdLst>
  <p:notesMasterIdLst>
    <p:notesMasterId r:id="rId29"/>
  </p:notesMasterIdLst>
  <p:handoutMasterIdLst>
    <p:handoutMasterId r:id="rId30"/>
  </p:handoutMasterIdLst>
  <p:sldIdLst>
    <p:sldId id="482" r:id="rId6"/>
    <p:sldId id="408" r:id="rId7"/>
    <p:sldId id="463" r:id="rId8"/>
    <p:sldId id="498" r:id="rId9"/>
    <p:sldId id="507" r:id="rId10"/>
    <p:sldId id="465" r:id="rId11"/>
    <p:sldId id="499" r:id="rId12"/>
    <p:sldId id="503" r:id="rId13"/>
    <p:sldId id="464" r:id="rId14"/>
    <p:sldId id="500" r:id="rId15"/>
    <p:sldId id="466" r:id="rId16"/>
    <p:sldId id="501" r:id="rId17"/>
    <p:sldId id="467" r:id="rId18"/>
    <p:sldId id="502" r:id="rId19"/>
    <p:sldId id="505" r:id="rId20"/>
    <p:sldId id="468" r:id="rId21"/>
    <p:sldId id="477" r:id="rId22"/>
    <p:sldId id="469" r:id="rId23"/>
    <p:sldId id="472" r:id="rId24"/>
    <p:sldId id="470" r:id="rId25"/>
    <p:sldId id="504" r:id="rId26"/>
    <p:sldId id="506" r:id="rId27"/>
    <p:sldId id="471" r:id="rId28"/>
  </p:sldIdLst>
  <p:sldSz cx="9144000" cy="6858000" type="screen4x3"/>
  <p:notesSz cx="7010400" cy="9296400"/>
  <p:custDataLst>
    <p:tags r:id="rId31"/>
  </p:custDataLst>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PMC" initials="U" lastIdx="3" clrIdx="0"/>
  <p:cmAuthor id="1" name="Jonathan Lucas (US - NC)" initials="JL"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DCF0"/>
    <a:srgbClr val="740074"/>
    <a:srgbClr val="FFE1FF"/>
    <a:srgbClr val="9A004D"/>
    <a:srgbClr val="660033"/>
    <a:srgbClr val="669900"/>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11" autoAdjust="0"/>
    <p:restoredTop sz="78940" autoAdjust="0"/>
  </p:normalViewPr>
  <p:slideViewPr>
    <p:cSldViewPr>
      <p:cViewPr>
        <p:scale>
          <a:sx n="71" d="100"/>
          <a:sy n="71" d="100"/>
        </p:scale>
        <p:origin x="-882" y="-49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37" Type="http://schemas.openxmlformats.org/officeDocument/2006/relationships/customXml" Target="../customXml/item4.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3037682" cy="46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41" tIns="46621" rIns="93241" bIns="46621" numCol="1" anchor="t" anchorCtr="0" compatLnSpc="1">
            <a:prstTxWarp prst="textNoShape">
              <a:avLst/>
            </a:prstTxWarp>
          </a:bodyPr>
          <a:lstStyle>
            <a:lvl1pPr defTabSz="931863" eaLnBrk="1" hangingPunct="1">
              <a:defRPr sz="1200">
                <a:latin typeface="Arial" charset="0"/>
              </a:defRPr>
            </a:lvl1pPr>
          </a:lstStyle>
          <a:p>
            <a:endParaRPr lang="en-US"/>
          </a:p>
        </p:txBody>
      </p:sp>
      <p:sp>
        <p:nvSpPr>
          <p:cNvPr id="60419" name="Rectangle 3"/>
          <p:cNvSpPr>
            <a:spLocks noGrp="1" noChangeArrowheads="1"/>
          </p:cNvSpPr>
          <p:nvPr>
            <p:ph type="dt" sz="quarter" idx="1"/>
          </p:nvPr>
        </p:nvSpPr>
        <p:spPr bwMode="auto">
          <a:xfrm>
            <a:off x="3971136" y="0"/>
            <a:ext cx="3037682" cy="46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41" tIns="46621" rIns="93241" bIns="46621" numCol="1" anchor="t" anchorCtr="0" compatLnSpc="1">
            <a:prstTxWarp prst="textNoShape">
              <a:avLst/>
            </a:prstTxWarp>
          </a:bodyPr>
          <a:lstStyle>
            <a:lvl1pPr algn="r" defTabSz="931863" eaLnBrk="1" hangingPunct="1">
              <a:defRPr sz="1200">
                <a:latin typeface="Arial" charset="0"/>
              </a:defRPr>
            </a:lvl1pPr>
          </a:lstStyle>
          <a:p>
            <a:endParaRPr lang="en-US"/>
          </a:p>
        </p:txBody>
      </p:sp>
      <p:sp>
        <p:nvSpPr>
          <p:cNvPr id="60420" name="Rectangle 4"/>
          <p:cNvSpPr>
            <a:spLocks noGrp="1" noChangeArrowheads="1"/>
          </p:cNvSpPr>
          <p:nvPr>
            <p:ph type="ftr" sz="quarter" idx="2"/>
          </p:nvPr>
        </p:nvSpPr>
        <p:spPr bwMode="auto">
          <a:xfrm>
            <a:off x="0" y="8830627"/>
            <a:ext cx="3037682" cy="46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41" tIns="46621" rIns="93241" bIns="46621" numCol="1" anchor="b" anchorCtr="0" compatLnSpc="1">
            <a:prstTxWarp prst="textNoShape">
              <a:avLst/>
            </a:prstTxWarp>
          </a:bodyPr>
          <a:lstStyle>
            <a:lvl1pPr defTabSz="931863" eaLnBrk="1" hangingPunct="1">
              <a:defRPr sz="1200">
                <a:latin typeface="Arial" charset="0"/>
              </a:defRPr>
            </a:lvl1pPr>
          </a:lstStyle>
          <a:p>
            <a:endParaRPr lang="en-US"/>
          </a:p>
        </p:txBody>
      </p:sp>
      <p:sp>
        <p:nvSpPr>
          <p:cNvPr id="60421" name="Rectangle 5"/>
          <p:cNvSpPr>
            <a:spLocks noGrp="1" noChangeArrowheads="1"/>
          </p:cNvSpPr>
          <p:nvPr>
            <p:ph type="sldNum" sz="quarter" idx="3"/>
          </p:nvPr>
        </p:nvSpPr>
        <p:spPr bwMode="auto">
          <a:xfrm>
            <a:off x="3971136" y="8830627"/>
            <a:ext cx="3037682" cy="46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41" tIns="46621" rIns="93241" bIns="46621" numCol="1" anchor="b" anchorCtr="0" compatLnSpc="1">
            <a:prstTxWarp prst="textNoShape">
              <a:avLst/>
            </a:prstTxWarp>
          </a:bodyPr>
          <a:lstStyle>
            <a:lvl1pPr algn="r" defTabSz="931863" eaLnBrk="1" hangingPunct="1">
              <a:defRPr sz="1200">
                <a:latin typeface="Arial" charset="0"/>
              </a:defRPr>
            </a:lvl1pPr>
          </a:lstStyle>
          <a:p>
            <a:fld id="{DD931C95-467B-4A1F-BFF3-FF0BDF1B45A5}" type="slidenum">
              <a:rPr lang="en-US"/>
              <a:pPr/>
              <a:t>‹#›</a:t>
            </a:fld>
            <a:endParaRPr lang="en-US"/>
          </a:p>
        </p:txBody>
      </p:sp>
    </p:spTree>
    <p:extLst>
      <p:ext uri="{BB962C8B-B14F-4D97-AF65-F5344CB8AC3E}">
        <p14:creationId xmlns:p14="http://schemas.microsoft.com/office/powerpoint/2010/main" val="3996251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682" cy="4641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1136" y="0"/>
            <a:ext cx="3037682" cy="464184"/>
          </a:xfrm>
          <a:prstGeom prst="rect">
            <a:avLst/>
          </a:prstGeom>
        </p:spPr>
        <p:txBody>
          <a:bodyPr vert="horz" lIns="91440" tIns="45720" rIns="91440" bIns="45720" rtlCol="0"/>
          <a:lstStyle>
            <a:lvl1pPr algn="r">
              <a:defRPr sz="1200"/>
            </a:lvl1pPr>
          </a:lstStyle>
          <a:p>
            <a:fld id="{B952C7B8-868C-48F0-ACF3-0F448B8F976C}" type="datetimeFigureOut">
              <a:rPr lang="en-US" smtClean="0"/>
              <a:pPr/>
              <a:t>8/16/2016</a:t>
            </a:fld>
            <a:endParaRPr lang="en-US"/>
          </a:p>
        </p:txBody>
      </p:sp>
      <p:sp>
        <p:nvSpPr>
          <p:cNvPr id="4" name="Slide Image Placeholder 3"/>
          <p:cNvSpPr>
            <a:spLocks noGrp="1" noRot="1" noChangeAspect="1"/>
          </p:cNvSpPr>
          <p:nvPr>
            <p:ph type="sldImg" idx="2"/>
          </p:nvPr>
        </p:nvSpPr>
        <p:spPr>
          <a:xfrm>
            <a:off x="1181100" y="698500"/>
            <a:ext cx="4649788"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0883" y="4416109"/>
            <a:ext cx="5608636" cy="418242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0627"/>
            <a:ext cx="3037682" cy="46418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1136" y="8830627"/>
            <a:ext cx="3037682" cy="464184"/>
          </a:xfrm>
          <a:prstGeom prst="rect">
            <a:avLst/>
          </a:prstGeom>
        </p:spPr>
        <p:txBody>
          <a:bodyPr vert="horz" lIns="91440" tIns="45720" rIns="91440" bIns="45720" rtlCol="0" anchor="b"/>
          <a:lstStyle>
            <a:lvl1pPr algn="r">
              <a:defRPr sz="1200"/>
            </a:lvl1pPr>
          </a:lstStyle>
          <a:p>
            <a:fld id="{58EA83C3-4F95-4190-8379-F5EE4652D91D}" type="slidenum">
              <a:rPr lang="en-US" smtClean="0"/>
              <a:pPr/>
              <a:t>‹#›</a:t>
            </a:fld>
            <a:endParaRPr lang="en-US"/>
          </a:p>
        </p:txBody>
      </p:sp>
    </p:spTree>
    <p:extLst>
      <p:ext uri="{BB962C8B-B14F-4D97-AF65-F5344CB8AC3E}">
        <p14:creationId xmlns:p14="http://schemas.microsoft.com/office/powerpoint/2010/main" val="3387592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1</a:t>
            </a:fld>
            <a:endParaRPr lang="en-US"/>
          </a:p>
        </p:txBody>
      </p:sp>
    </p:spTree>
    <p:extLst>
      <p:ext uri="{BB962C8B-B14F-4D97-AF65-F5344CB8AC3E}">
        <p14:creationId xmlns:p14="http://schemas.microsoft.com/office/powerpoint/2010/main" val="3779035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This form</a:t>
            </a:r>
            <a:r>
              <a:rPr lang="en-US" i="0" baseline="0" dirty="0" smtClean="0"/>
              <a:t> is required anytime that an ACASI questionnaire is required. For Enrollment, we expect that the Baseline questionnaire to be selected. </a:t>
            </a:r>
            <a:endParaRPr lang="en-US" i="0"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11</a:t>
            </a:fld>
            <a:endParaRPr lang="en-US"/>
          </a:p>
        </p:txBody>
      </p:sp>
    </p:spTree>
    <p:extLst>
      <p:ext uri="{BB962C8B-B14F-4D97-AF65-F5344CB8AC3E}">
        <p14:creationId xmlns:p14="http://schemas.microsoft.com/office/powerpoint/2010/main" val="909468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This form</a:t>
            </a:r>
            <a:r>
              <a:rPr lang="en-US" i="0" baseline="0" dirty="0" smtClean="0"/>
              <a:t> is required anytime that an ACASI questionnaire is required. For Enrollment, we expect that the Baseline questionnaire to be selected. </a:t>
            </a:r>
            <a:endParaRPr lang="en-US" i="0"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12</a:t>
            </a:fld>
            <a:endParaRPr lang="en-US"/>
          </a:p>
        </p:txBody>
      </p:sp>
    </p:spTree>
    <p:extLst>
      <p:ext uri="{BB962C8B-B14F-4D97-AF65-F5344CB8AC3E}">
        <p14:creationId xmlns:p14="http://schemas.microsoft.com/office/powerpoint/2010/main" val="2028495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form collects information on ring collection, ring provision, and ring choice. </a:t>
            </a:r>
          </a:p>
        </p:txBody>
      </p:sp>
      <p:sp>
        <p:nvSpPr>
          <p:cNvPr id="4" name="Slide Number Placeholder 3"/>
          <p:cNvSpPr>
            <a:spLocks noGrp="1"/>
          </p:cNvSpPr>
          <p:nvPr>
            <p:ph type="sldNum" sz="quarter" idx="10"/>
          </p:nvPr>
        </p:nvSpPr>
        <p:spPr/>
        <p:txBody>
          <a:bodyPr/>
          <a:lstStyle/>
          <a:p>
            <a:fld id="{58EA83C3-4F95-4190-8379-F5EE4652D91D}" type="slidenum">
              <a:rPr lang="en-US" smtClean="0"/>
              <a:pPr/>
              <a:t>13</a:t>
            </a:fld>
            <a:endParaRPr lang="en-US"/>
          </a:p>
        </p:txBody>
      </p:sp>
    </p:spTree>
    <p:extLst>
      <p:ext uri="{BB962C8B-B14F-4D97-AF65-F5344CB8AC3E}">
        <p14:creationId xmlns:p14="http://schemas.microsoft.com/office/powerpoint/2010/main" val="2101702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58EA83C3-4F95-4190-8379-F5EE4652D91D}" type="slidenum">
              <a:rPr lang="en-US" smtClean="0"/>
              <a:pPr/>
              <a:t>14</a:t>
            </a:fld>
            <a:endParaRPr lang="en-US"/>
          </a:p>
        </p:txBody>
      </p:sp>
    </p:spTree>
    <p:extLst>
      <p:ext uri="{BB962C8B-B14F-4D97-AF65-F5344CB8AC3E}">
        <p14:creationId xmlns:p14="http://schemas.microsoft.com/office/powerpoint/2010/main" val="2744380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form is to be completed by pharmacy staff only. This form</a:t>
            </a:r>
            <a:r>
              <a:rPr lang="en-US" baseline="0" dirty="0" smtClean="0"/>
              <a:t> will be covered in the Pharmacy Training. </a:t>
            </a:r>
            <a:endParaRPr lang="en-US"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15</a:t>
            </a:fld>
            <a:endParaRPr lang="en-US"/>
          </a:p>
        </p:txBody>
      </p:sp>
    </p:spTree>
    <p:extLst>
      <p:ext uri="{BB962C8B-B14F-4D97-AF65-F5344CB8AC3E}">
        <p14:creationId xmlns:p14="http://schemas.microsoft.com/office/powerpoint/2010/main" val="696163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a new ring is provided or if a used or unused ring is returned at a scheduled or interim visit, in addition to completing the Ring Collection and Insertion CRF, an entry on the Vaginal Ring Tracking Log should be completed. This form is new to HOPE and was created to track the order in which each ring was used by the participant. </a:t>
            </a:r>
          </a:p>
          <a:p>
            <a:endParaRPr lang="en-US" baseline="0" dirty="0" smtClean="0"/>
          </a:p>
          <a:p>
            <a:r>
              <a:rPr lang="en-US" baseline="0" dirty="0" smtClean="0"/>
              <a:t>The items in the Ring Provided portion of the log form should be completed for each ring that is dispensed. For each ring provided, enter in the ring code as specified on the ring bag provided with the ring by the study pharmacy and provide the date when the ring was provided to the participant. Leave the remaining items on the log form blank until the ring is returned. </a:t>
            </a:r>
          </a:p>
          <a:p>
            <a:endParaRPr lang="en-US" baseline="0" dirty="0" smtClean="0"/>
          </a:p>
          <a:p>
            <a:r>
              <a:rPr lang="en-US" baseline="0" dirty="0" smtClean="0"/>
              <a:t>When the ring is expected to be returned to the clinic, update the Ring Returned portion of the log CRF with the date and visit that the ring is returned. If the ring was not returned when expected, you will be asked to specify the reason that the ring was not returned. Should the participant return the ring at a later date, the form should be updated to reflect the date and visit at which the ring was returned.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16</a:t>
            </a:fld>
            <a:endParaRPr lang="en-US"/>
          </a:p>
        </p:txBody>
      </p:sp>
    </p:spTree>
    <p:extLst>
      <p:ext uri="{BB962C8B-B14F-4D97-AF65-F5344CB8AC3E}">
        <p14:creationId xmlns:p14="http://schemas.microsoft.com/office/powerpoint/2010/main" val="2797689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a ring is returned to the clinic and it is not clear what the associated ring code for that ring should be, mark the checkbox indicating this on the tracking log. </a:t>
            </a:r>
          </a:p>
          <a:p>
            <a:endParaRPr lang="en-US" baseline="0" dirty="0" smtClean="0"/>
          </a:p>
          <a:p>
            <a:r>
              <a:rPr lang="en-US" baseline="0" dirty="0" smtClean="0"/>
              <a:t>Please note that the participant reported questions on the use of each ring should not be reconciled with adherence counseling sessions with the participant or any other source documentation. If the participant cannot remember exactly how many days the ring a particular ring was out, ask the participant to provide her best estimate. </a:t>
            </a:r>
            <a:endParaRPr lang="en-US"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17</a:t>
            </a:fld>
            <a:endParaRPr lang="en-US"/>
          </a:p>
        </p:txBody>
      </p:sp>
    </p:spTree>
    <p:extLst>
      <p:ext uri="{BB962C8B-B14F-4D97-AF65-F5344CB8AC3E}">
        <p14:creationId xmlns:p14="http://schemas.microsoft.com/office/powerpoint/2010/main" val="2608897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18</a:t>
            </a:fld>
            <a:endParaRPr lang="en-US"/>
          </a:p>
        </p:txBody>
      </p:sp>
    </p:spTree>
    <p:extLst>
      <p:ext uri="{BB962C8B-B14F-4D97-AF65-F5344CB8AC3E}">
        <p14:creationId xmlns:p14="http://schemas.microsoft.com/office/powerpoint/2010/main" val="593837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EA83C3-4F95-4190-8379-F5EE4652D91D}" type="slidenum">
              <a:rPr lang="en-US" smtClean="0"/>
              <a:pPr/>
              <a:t>19</a:t>
            </a:fld>
            <a:endParaRPr lang="en-US"/>
          </a:p>
        </p:txBody>
      </p:sp>
    </p:spTree>
    <p:extLst>
      <p:ext uri="{BB962C8B-B14F-4D97-AF65-F5344CB8AC3E}">
        <p14:creationId xmlns:p14="http://schemas.microsoft.com/office/powerpoint/2010/main" val="3268942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20</a:t>
            </a:fld>
            <a:endParaRPr lang="en-US"/>
          </a:p>
        </p:txBody>
      </p:sp>
    </p:spTree>
    <p:extLst>
      <p:ext uri="{BB962C8B-B14F-4D97-AF65-F5344CB8AC3E}">
        <p14:creationId xmlns:p14="http://schemas.microsoft.com/office/powerpoint/2010/main" val="584052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t>Just</a:t>
            </a:r>
            <a:r>
              <a:rPr lang="en-US" i="0" baseline="0" dirty="0" smtClean="0"/>
              <a:t> a reminder that if a participant is eligible, the ECI CRF and other Screening Visit forms will be submitted into </a:t>
            </a:r>
            <a:r>
              <a:rPr lang="en-US" i="0" baseline="0" dirty="0" err="1" smtClean="0"/>
              <a:t>Medidata</a:t>
            </a:r>
            <a:r>
              <a:rPr lang="en-US" i="0" baseline="0" dirty="0" smtClean="0"/>
              <a:t> Rave at this visit for those participants who enroll into the HOPE study. </a:t>
            </a:r>
            <a:endParaRPr lang="en-US" i="0"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2</a:t>
            </a:fld>
            <a:endParaRPr lang="en-US"/>
          </a:p>
        </p:txBody>
      </p:sp>
    </p:spTree>
    <p:extLst>
      <p:ext uri="{BB962C8B-B14F-4D97-AF65-F5344CB8AC3E}">
        <p14:creationId xmlns:p14="http://schemas.microsoft.com/office/powerpoint/2010/main" val="1373444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there are any additional forms that are completed if indicated (for example, a Physical</a:t>
            </a:r>
            <a:r>
              <a:rPr lang="en-US" baseline="0" dirty="0" smtClean="0"/>
              <a:t> Exam was conducted), then each applicable form can be checked as “Yes” and this will add the form to the corresponding visit folder. </a:t>
            </a:r>
            <a:endParaRPr lang="en-US"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21</a:t>
            </a:fld>
            <a:endParaRPr lang="en-US"/>
          </a:p>
        </p:txBody>
      </p:sp>
    </p:spTree>
    <p:extLst>
      <p:ext uri="{BB962C8B-B14F-4D97-AF65-F5344CB8AC3E}">
        <p14:creationId xmlns:p14="http://schemas.microsoft.com/office/powerpoint/2010/main" val="3446441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Visit Calendar Tool is posted on the MTN 025 website and</a:t>
            </a:r>
            <a:r>
              <a:rPr lang="en-US" baseline="0" dirty="0" smtClean="0"/>
              <a:t> can be used to create a participant study visit schedule/calendar for participants who enroll into MTN-025. There are fields to enter the PTID, staff initials, and date. The Enrollment Date can be inputted into the tool and the target dates and visit windows are programmed into the tool to create a visit schedule for the participant for the remaining follow-up visits. This visit schedule can be placed in the participant’s binder. </a:t>
            </a:r>
          </a:p>
          <a:p>
            <a:endParaRPr lang="en-US" baseline="0" dirty="0" smtClean="0"/>
          </a:p>
          <a:p>
            <a:r>
              <a:rPr lang="en-US" baseline="0" dirty="0" smtClean="0"/>
              <a:t>The scheduled visit date and actual visit date can be entered/written in as they occur in the columns provided. In cases of split visits, the first date the visit started should be recorded. </a:t>
            </a:r>
          </a:p>
          <a:p>
            <a:endParaRPr lang="en-US" baseline="0" dirty="0" smtClean="0"/>
          </a:p>
        </p:txBody>
      </p:sp>
      <p:sp>
        <p:nvSpPr>
          <p:cNvPr id="4" name="Slide Number Placeholder 3"/>
          <p:cNvSpPr>
            <a:spLocks noGrp="1"/>
          </p:cNvSpPr>
          <p:nvPr>
            <p:ph type="sldNum" sz="quarter" idx="10"/>
          </p:nvPr>
        </p:nvSpPr>
        <p:spPr/>
        <p:txBody>
          <a:bodyPr/>
          <a:lstStyle/>
          <a:p>
            <a:fld id="{58EA83C3-4F95-4190-8379-F5EE4652D91D}" type="slidenum">
              <a:rPr lang="en-US" smtClean="0"/>
              <a:pPr/>
              <a:t>22</a:t>
            </a:fld>
            <a:endParaRPr lang="en-US"/>
          </a:p>
        </p:txBody>
      </p:sp>
    </p:spTree>
    <p:extLst>
      <p:ext uri="{BB962C8B-B14F-4D97-AF65-F5344CB8AC3E}">
        <p14:creationId xmlns:p14="http://schemas.microsoft.com/office/powerpoint/2010/main" val="18930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EA83C3-4F95-4190-8379-F5EE4652D91D}" type="slidenum">
              <a:rPr lang="en-US" smtClean="0"/>
              <a:pPr/>
              <a:t>23</a:t>
            </a:fld>
            <a:endParaRPr lang="en-US"/>
          </a:p>
        </p:txBody>
      </p:sp>
    </p:spTree>
    <p:extLst>
      <p:ext uri="{BB962C8B-B14F-4D97-AF65-F5344CB8AC3E}">
        <p14:creationId xmlns:p14="http://schemas.microsoft.com/office/powerpoint/2010/main" val="241244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GB" strike="noStrike" dirty="0" smtClean="0">
                <a:ea typeface="+mn-ea"/>
                <a:cs typeface="+mn-cs"/>
              </a:rPr>
              <a:t>The Enrollment</a:t>
            </a:r>
            <a:r>
              <a:rPr lang="en-GB" strike="noStrike" baseline="0" dirty="0" smtClean="0">
                <a:ea typeface="+mn-ea"/>
                <a:cs typeface="+mn-cs"/>
              </a:rPr>
              <a:t> CRF captures the dates of the Screening and Enrollment Informed Consent as a way for SCHARP to double-check that the participant was enrolled within the screening window of 56 days. </a:t>
            </a:r>
          </a:p>
          <a:p>
            <a:pPr eaLnBrk="1" hangingPunct="1">
              <a:spcBef>
                <a:spcPct val="0"/>
              </a:spcBef>
              <a:defRPr/>
            </a:pPr>
            <a:endParaRPr lang="en-GB" baseline="0" dirty="0" smtClean="0">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GB" baseline="0" dirty="0" smtClean="0">
                <a:ea typeface="+mn-ea"/>
                <a:cs typeface="+mn-cs"/>
              </a:rPr>
              <a:t>If storage consent is </a:t>
            </a:r>
            <a:r>
              <a:rPr lang="en-GB" i="0" baseline="0" dirty="0" smtClean="0">
                <a:ea typeface="+mn-ea"/>
                <a:cs typeface="+mn-cs"/>
              </a:rPr>
              <a:t>not provided to the participant at the Enrollment Visit, you may mark the pending box and update as needed during the study if the participant changes her mind. This item is required to be marked with ‘yes’ or ‘no’ by the end of the participant’s study participation.</a:t>
            </a:r>
          </a:p>
          <a:p>
            <a:pPr marL="0" marR="0" indent="0" algn="l" defTabSz="914400" rtl="0" eaLnBrk="1" fontAlgn="auto" latinLnBrk="0" hangingPunct="1">
              <a:lnSpc>
                <a:spcPct val="100000"/>
              </a:lnSpc>
              <a:spcBef>
                <a:spcPct val="0"/>
              </a:spcBef>
              <a:spcAft>
                <a:spcPts val="0"/>
              </a:spcAft>
              <a:buClrTx/>
              <a:buSzTx/>
              <a:buFontTx/>
              <a:buNone/>
              <a:tabLst/>
              <a:defRPr/>
            </a:pPr>
            <a:endParaRPr lang="en-GB" baseline="0" dirty="0" smtClean="0">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GB" baseline="0" dirty="0" smtClean="0">
                <a:ea typeface="+mn-ea"/>
                <a:cs typeface="+mn-cs"/>
              </a:rPr>
              <a:t>The HIV items on this form as used to double-check that the participant is eligible as these results are not collected and captured on the HIV Results CRF. We expect this item to be marked, ‘no’, that the participant is not HIV-infected at Enrollment. </a:t>
            </a:r>
          </a:p>
          <a:p>
            <a:pPr eaLnBrk="1" hangingPunct="1">
              <a:spcBef>
                <a:spcPct val="0"/>
              </a:spcBef>
              <a:defRPr/>
            </a:pPr>
            <a:endParaRPr lang="en-GB" baseline="0" dirty="0" smtClean="0">
              <a:ea typeface="+mn-ea"/>
              <a:cs typeface="+mn-cs"/>
            </a:endParaRPr>
          </a:p>
          <a:p>
            <a:endParaRPr lang="en-US"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3</a:t>
            </a:fld>
            <a:endParaRPr lang="en-US"/>
          </a:p>
        </p:txBody>
      </p:sp>
    </p:spTree>
    <p:extLst>
      <p:ext uri="{BB962C8B-B14F-4D97-AF65-F5344CB8AC3E}">
        <p14:creationId xmlns:p14="http://schemas.microsoft.com/office/powerpoint/2010/main" val="2151644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GB" strike="noStrike" dirty="0" smtClean="0">
                <a:ea typeface="+mn-ea"/>
                <a:cs typeface="+mn-cs"/>
              </a:rPr>
              <a:t>The </a:t>
            </a:r>
            <a:r>
              <a:rPr lang="en-GB" strike="noStrike" dirty="0" err="1" smtClean="0">
                <a:ea typeface="+mn-ea"/>
                <a:cs typeface="+mn-cs"/>
              </a:rPr>
              <a:t>Enrollment</a:t>
            </a:r>
            <a:r>
              <a:rPr lang="en-GB" strike="noStrike" baseline="0" dirty="0" smtClean="0">
                <a:ea typeface="+mn-ea"/>
                <a:cs typeface="+mn-cs"/>
              </a:rPr>
              <a:t> CRF captures the dates of the Screening and </a:t>
            </a:r>
            <a:r>
              <a:rPr lang="en-GB" strike="noStrike" baseline="0" dirty="0" err="1" smtClean="0">
                <a:ea typeface="+mn-ea"/>
                <a:cs typeface="+mn-cs"/>
              </a:rPr>
              <a:t>Enrollment</a:t>
            </a:r>
            <a:r>
              <a:rPr lang="en-GB" strike="noStrike" baseline="0" dirty="0" smtClean="0">
                <a:ea typeface="+mn-ea"/>
                <a:cs typeface="+mn-cs"/>
              </a:rPr>
              <a:t> Informed Consent as a way for SCHARP to double-check that the participant was enrolled within the screening window of 56 days. </a:t>
            </a:r>
          </a:p>
          <a:p>
            <a:pPr eaLnBrk="1" hangingPunct="1">
              <a:spcBef>
                <a:spcPct val="0"/>
              </a:spcBef>
              <a:defRPr/>
            </a:pPr>
            <a:endParaRPr lang="en-GB" baseline="0" dirty="0" smtClean="0">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GB" baseline="0" dirty="0" smtClean="0">
                <a:ea typeface="+mn-ea"/>
                <a:cs typeface="+mn-cs"/>
              </a:rPr>
              <a:t>If storage consent is </a:t>
            </a:r>
            <a:r>
              <a:rPr lang="en-GB" i="0" baseline="0" dirty="0" smtClean="0">
                <a:ea typeface="+mn-ea"/>
                <a:cs typeface="+mn-cs"/>
              </a:rPr>
              <a:t>not provided to the participant at the </a:t>
            </a:r>
            <a:r>
              <a:rPr lang="en-GB" i="0" baseline="0" dirty="0" err="1" smtClean="0">
                <a:ea typeface="+mn-ea"/>
                <a:cs typeface="+mn-cs"/>
              </a:rPr>
              <a:t>Enrollment</a:t>
            </a:r>
            <a:r>
              <a:rPr lang="en-GB" i="0" baseline="0" dirty="0" smtClean="0">
                <a:ea typeface="+mn-ea"/>
                <a:cs typeface="+mn-cs"/>
              </a:rPr>
              <a:t> Visit, you may mark the pending box and update as needed during the study if the participant changes her mind. This item is required to be marked with ‘yes’ or ‘no’ by the end of the participant’s study participation.</a:t>
            </a:r>
          </a:p>
          <a:p>
            <a:pPr marL="0" marR="0" indent="0" algn="l" defTabSz="914400" rtl="0" eaLnBrk="1" fontAlgn="auto" latinLnBrk="0" hangingPunct="1">
              <a:lnSpc>
                <a:spcPct val="100000"/>
              </a:lnSpc>
              <a:spcBef>
                <a:spcPct val="0"/>
              </a:spcBef>
              <a:spcAft>
                <a:spcPts val="0"/>
              </a:spcAft>
              <a:buClrTx/>
              <a:buSzTx/>
              <a:buFontTx/>
              <a:buNone/>
              <a:tabLst/>
              <a:defRPr/>
            </a:pPr>
            <a:endParaRPr lang="en-GB" baseline="0" dirty="0" smtClean="0">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GB" baseline="0" dirty="0" smtClean="0">
                <a:ea typeface="+mn-ea"/>
                <a:cs typeface="+mn-cs"/>
              </a:rPr>
              <a:t>The HIV items on this form as used to double-check that the participant is eligible as these results are not collected and captured on the HIV Results CRF. We expect this item to be marked, ‘no’, that the participant is not HIV-infected at </a:t>
            </a:r>
            <a:r>
              <a:rPr lang="en-GB" baseline="0" dirty="0" err="1" smtClean="0">
                <a:ea typeface="+mn-ea"/>
                <a:cs typeface="+mn-cs"/>
              </a:rPr>
              <a:t>Enrollment</a:t>
            </a:r>
            <a:r>
              <a:rPr lang="en-GB" baseline="0" dirty="0" smtClean="0">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4</a:t>
            </a:fld>
            <a:endParaRPr lang="en-US"/>
          </a:p>
        </p:txBody>
      </p:sp>
    </p:spTree>
    <p:extLst>
      <p:ext uri="{BB962C8B-B14F-4D97-AF65-F5344CB8AC3E}">
        <p14:creationId xmlns:p14="http://schemas.microsoft.com/office/powerpoint/2010/main" val="2736995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GB" dirty="0" smtClean="0">
                <a:ea typeface="+mn-ea"/>
                <a:cs typeface="+mn-cs"/>
              </a:rPr>
              <a:t>The Family</a:t>
            </a:r>
            <a:r>
              <a:rPr lang="en-GB" baseline="0" dirty="0" smtClean="0">
                <a:ea typeface="+mn-ea"/>
                <a:cs typeface="+mn-cs"/>
              </a:rPr>
              <a:t> Planning Log is based on participant self-report and is not interviewer-administered and is not translated.</a:t>
            </a:r>
          </a:p>
          <a:p>
            <a:pPr eaLnBrk="1" hangingPunct="1">
              <a:spcBef>
                <a:spcPct val="0"/>
              </a:spcBef>
              <a:defRPr/>
            </a:pPr>
            <a:endParaRPr lang="en-GB" baseline="0" dirty="0" smtClean="0">
              <a:ea typeface="+mn-ea"/>
              <a:cs typeface="+mn-cs"/>
            </a:endParaRPr>
          </a:p>
          <a:p>
            <a:pPr eaLnBrk="1" hangingPunct="1">
              <a:spcBef>
                <a:spcPct val="0"/>
              </a:spcBef>
              <a:defRPr/>
            </a:pPr>
            <a:r>
              <a:rPr lang="en-GB" baseline="0" dirty="0" smtClean="0">
                <a:ea typeface="+mn-ea"/>
                <a:cs typeface="+mn-cs"/>
              </a:rPr>
              <a:t>Mark all methods that the participant is </a:t>
            </a:r>
            <a:r>
              <a:rPr lang="en-GB" b="1" u="sng" baseline="0" dirty="0" smtClean="0">
                <a:ea typeface="+mn-ea"/>
                <a:cs typeface="+mn-cs"/>
              </a:rPr>
              <a:t>currently </a:t>
            </a:r>
            <a:r>
              <a:rPr lang="en-GB" b="0" u="none" baseline="0" dirty="0" smtClean="0">
                <a:ea typeface="+mn-ea"/>
                <a:cs typeface="+mn-cs"/>
              </a:rPr>
              <a:t>using and do not include any methods that the participant is planning to use.</a:t>
            </a:r>
          </a:p>
          <a:p>
            <a:pPr eaLnBrk="1" hangingPunct="1">
              <a:spcBef>
                <a:spcPct val="0"/>
              </a:spcBef>
              <a:defRPr/>
            </a:pPr>
            <a:endParaRPr lang="en-GB" b="0" u="none" baseline="0" dirty="0" smtClean="0">
              <a:ea typeface="+mn-ea"/>
              <a:cs typeface="+mn-cs"/>
            </a:endParaRPr>
          </a:p>
          <a:p>
            <a:pPr eaLnBrk="1" hangingPunct="1">
              <a:spcBef>
                <a:spcPct val="0"/>
              </a:spcBef>
              <a:defRPr/>
            </a:pPr>
            <a:r>
              <a:rPr lang="en-GB" b="0" u="none" baseline="0" dirty="0" smtClean="0">
                <a:ea typeface="+mn-ea"/>
                <a:cs typeface="+mn-cs"/>
              </a:rPr>
              <a:t>For hormonal methods, record the date that the participant starting using that particular method. For example, if a participant reports that she started using Depo in October 2012, date started using is October, 2012 for the date regimen started (month and year required). Record any hormonal methods used on the Concomitant Medications Log as well using the trade name of the contraceptive if possible (Con Meds records each individual method; this captures regimen). </a:t>
            </a:r>
            <a:r>
              <a:rPr lang="en-GB" b="0" i="0" u="none" baseline="0" dirty="0" smtClean="0">
                <a:ea typeface="+mn-ea"/>
                <a:cs typeface="+mn-cs"/>
              </a:rPr>
              <a:t>Note that overall regimen dates of any contraceptive use should be recorded on the FP CRF, however, each administration of an injectable or provision of an OCP pill pack should be provided as separate entries on the con meds log.</a:t>
            </a:r>
          </a:p>
          <a:p>
            <a:endParaRPr lang="en-US"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6</a:t>
            </a:fld>
            <a:endParaRPr lang="en-US"/>
          </a:p>
        </p:txBody>
      </p:sp>
    </p:spTree>
    <p:extLst>
      <p:ext uri="{BB962C8B-B14F-4D97-AF65-F5344CB8AC3E}">
        <p14:creationId xmlns:p14="http://schemas.microsoft.com/office/powerpoint/2010/main" val="4125267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GB" dirty="0" smtClean="0">
                <a:ea typeface="+mn-ea"/>
                <a:cs typeface="+mn-cs"/>
              </a:rPr>
              <a:t>The Family</a:t>
            </a:r>
            <a:r>
              <a:rPr lang="en-GB" baseline="0" dirty="0" smtClean="0">
                <a:ea typeface="+mn-ea"/>
                <a:cs typeface="+mn-cs"/>
              </a:rPr>
              <a:t> Planning Log is based on participant self-report and is not interviewer-administered and is not translated.</a:t>
            </a:r>
          </a:p>
          <a:p>
            <a:pPr eaLnBrk="1" hangingPunct="1">
              <a:spcBef>
                <a:spcPct val="0"/>
              </a:spcBef>
              <a:defRPr/>
            </a:pPr>
            <a:endParaRPr lang="en-GB" baseline="0" dirty="0" smtClean="0">
              <a:ea typeface="+mn-ea"/>
              <a:cs typeface="+mn-cs"/>
            </a:endParaRPr>
          </a:p>
          <a:p>
            <a:pPr eaLnBrk="1" hangingPunct="1">
              <a:spcBef>
                <a:spcPct val="0"/>
              </a:spcBef>
              <a:defRPr/>
            </a:pPr>
            <a:r>
              <a:rPr lang="en-GB" baseline="0" dirty="0" smtClean="0">
                <a:ea typeface="+mn-ea"/>
                <a:cs typeface="+mn-cs"/>
              </a:rPr>
              <a:t>Mark all methods that the participant is </a:t>
            </a:r>
            <a:r>
              <a:rPr lang="en-GB" b="1" u="sng" baseline="0" dirty="0" smtClean="0">
                <a:ea typeface="+mn-ea"/>
                <a:cs typeface="+mn-cs"/>
              </a:rPr>
              <a:t>currently </a:t>
            </a:r>
            <a:r>
              <a:rPr lang="en-GB" b="0" u="none" baseline="0" dirty="0" smtClean="0">
                <a:ea typeface="+mn-ea"/>
                <a:cs typeface="+mn-cs"/>
              </a:rPr>
              <a:t>using and do not include any methods that the participant is planning to use.</a:t>
            </a:r>
          </a:p>
          <a:p>
            <a:pPr eaLnBrk="1" hangingPunct="1">
              <a:spcBef>
                <a:spcPct val="0"/>
              </a:spcBef>
              <a:defRPr/>
            </a:pPr>
            <a:endParaRPr lang="en-GB" b="0" u="none" baseline="0" dirty="0" smtClean="0">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GB" b="0" u="none" baseline="0" dirty="0" smtClean="0">
                <a:ea typeface="+mn-ea"/>
                <a:cs typeface="+mn-cs"/>
              </a:rPr>
              <a:t>For hormonal methods, record the date that the participant starting using that particular method. For example, if a participant reports that she started using Depo in October 2010, date started using is October, 2010 for the date regimen started (month and year required). Records any hormonal methods used on the Concomitant Medications Log as well using the trade name of the contraceptive if possible (Con Meds records each individual method; this captures regimen). </a:t>
            </a:r>
            <a:r>
              <a:rPr lang="en-GB" b="0" i="0" u="none" baseline="0" dirty="0" smtClean="0">
                <a:ea typeface="+mn-ea"/>
                <a:cs typeface="+mn-cs"/>
              </a:rPr>
              <a:t>Note that overall regimen dates of any contraceptive use should be recorded on the FP CRF, however, each administration of an injectable or provision of an OCP pill pack should be provided as separate entries on the con meds log.</a:t>
            </a:r>
          </a:p>
          <a:p>
            <a:pPr eaLnBrk="1" hangingPunct="1">
              <a:spcBef>
                <a:spcPct val="0"/>
              </a:spcBef>
              <a:defRPr/>
            </a:pPr>
            <a:endParaRPr lang="en-GB" b="0" u="none" baseline="0" dirty="0" smtClean="0">
              <a:ea typeface="+mn-ea"/>
              <a:cs typeface="+mn-cs"/>
            </a:endParaRPr>
          </a:p>
          <a:p>
            <a:endParaRPr lang="en-US"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7</a:t>
            </a:fld>
            <a:endParaRPr lang="en-US"/>
          </a:p>
        </p:txBody>
      </p:sp>
    </p:spTree>
    <p:extLst>
      <p:ext uri="{BB962C8B-B14F-4D97-AF65-F5344CB8AC3E}">
        <p14:creationId xmlns:p14="http://schemas.microsoft.com/office/powerpoint/2010/main" val="2368181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will be a prompt</a:t>
            </a:r>
            <a:r>
              <a:rPr lang="en-US" baseline="0" dirty="0" smtClean="0"/>
              <a:t> question asking if any Con Meds were taken and this will be asked at every study visit. Additional entries can be added in the Con Meds form within the Ongoing Logs folder. To add additional con meds, selecting “Add a new Log line” will open up a new page to complete the concomitant medication information. </a:t>
            </a:r>
            <a:endParaRPr lang="en-US"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8</a:t>
            </a:fld>
            <a:endParaRPr lang="en-US"/>
          </a:p>
        </p:txBody>
      </p:sp>
    </p:spTree>
    <p:extLst>
      <p:ext uri="{BB962C8B-B14F-4D97-AF65-F5344CB8AC3E}">
        <p14:creationId xmlns:p14="http://schemas.microsoft.com/office/powerpoint/2010/main" val="62363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The</a:t>
            </a:r>
            <a:r>
              <a:rPr lang="en-US" i="0" baseline="0" dirty="0" smtClean="0"/>
              <a:t> plasma storage item on the SS will document the collection of the archive plasma at Enrollment as well as the routine plasma stored for PK during follow-up. </a:t>
            </a:r>
          </a:p>
          <a:p>
            <a:endParaRPr lang="en-US" i="0" baseline="0" dirty="0" smtClean="0"/>
          </a:p>
          <a:p>
            <a:r>
              <a:rPr lang="en-US" i="0" baseline="0" dirty="0" smtClean="0"/>
              <a:t>At the Enrollment Visit, we would expect this to be "no – ring not in place at the start of the visit"  since the swab should be taken prior to ring insertion at enrollment.  </a:t>
            </a:r>
            <a:endParaRPr lang="en-US" i="0"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9</a:t>
            </a:fld>
            <a:endParaRPr lang="en-US"/>
          </a:p>
        </p:txBody>
      </p:sp>
    </p:spTree>
    <p:extLst>
      <p:ext uri="{BB962C8B-B14F-4D97-AF65-F5344CB8AC3E}">
        <p14:creationId xmlns:p14="http://schemas.microsoft.com/office/powerpoint/2010/main" val="3173712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The</a:t>
            </a:r>
            <a:r>
              <a:rPr lang="en-US" i="0" baseline="0" dirty="0" smtClean="0"/>
              <a:t> plasma storage item on the SS will document the collection of the archive plasma at Enrollment as well as the routine plasma stored for PK during follow-up. </a:t>
            </a:r>
          </a:p>
          <a:p>
            <a:endParaRPr lang="en-US" i="0" baseline="0" dirty="0" smtClean="0"/>
          </a:p>
          <a:p>
            <a:r>
              <a:rPr lang="en-US" i="0" baseline="0" dirty="0" smtClean="0"/>
              <a:t>At the Enrollment Visit, we would expect this to be "no – ring not in place at the start of the visit"  since the swab should be taken prior to ring insertion at enrollment.  </a:t>
            </a:r>
            <a:endParaRPr lang="en-US" i="0" dirty="0" smtClean="0"/>
          </a:p>
          <a:p>
            <a:endParaRPr lang="en-US"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10</a:t>
            </a:fld>
            <a:endParaRPr lang="en-US"/>
          </a:p>
        </p:txBody>
      </p:sp>
    </p:spTree>
    <p:extLst>
      <p:ext uri="{BB962C8B-B14F-4D97-AF65-F5344CB8AC3E}">
        <p14:creationId xmlns:p14="http://schemas.microsoft.com/office/powerpoint/2010/main" val="1343852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lvl1pPr>
              <a:defRPr>
                <a:latin typeface="Times New Roman" pitchFamily="18" charset="0"/>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pitchFamily="18"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pitchFamily="18" charset="0"/>
                <a:cs typeface="Arial" charset="0"/>
              </a:defRPr>
            </a:lvl1pPr>
          </a:lstStyle>
          <a:p>
            <a:pPr>
              <a:defRPr/>
            </a:pPr>
            <a:fld id="{AD505D15-6459-436B-8728-2A2C9F528C4A}" type="slidenum">
              <a:rPr lang="en-US"/>
              <a:pPr>
                <a:defRPr/>
              </a:pPr>
              <a:t>‹#›</a:t>
            </a:fld>
            <a:endParaRPr lang="en-US"/>
          </a:p>
        </p:txBody>
      </p:sp>
      <p:sp>
        <p:nvSpPr>
          <p:cNvPr id="8" name="Text Placeholder 2"/>
          <p:cNvSpPr>
            <a:spLocks noGrp="1"/>
          </p:cNvSpPr>
          <p:nvPr>
            <p:ph type="body" sz="quarter" idx="13"/>
          </p:nvPr>
        </p:nvSpPr>
        <p:spPr>
          <a:xfrm>
            <a:off x="3962400" y="1371600"/>
            <a:ext cx="4724400" cy="47244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2057400" indent="-228600">
              <a:buFont typeface="Arial" pitchFamily="34" charset="0"/>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3"/>
          <p:cNvSpPr>
            <a:spLocks noGrp="1"/>
          </p:cNvSpPr>
          <p:nvPr>
            <p:ph type="title"/>
          </p:nvPr>
        </p:nvSpPr>
        <p:spPr>
          <a:xfrm>
            <a:off x="381000" y="1371600"/>
            <a:ext cx="2743200" cy="3581400"/>
          </a:xfrm>
        </p:spPr>
        <p:txBody>
          <a:bodyPr anchor="t"/>
          <a:lstStyle>
            <a:lvl1pPr algn="r">
              <a:defRPr>
                <a:solidFill>
                  <a:schemeClr val="accent1"/>
                </a:solidFill>
              </a:defRPr>
            </a:lvl1pPr>
          </a:lstStyle>
          <a:p>
            <a:r>
              <a:rPr lang="en-US" dirty="0" smtClean="0"/>
              <a:t>Click to edit Master title style</a:t>
            </a:r>
            <a:endParaRPr lang="en-US" dirty="0"/>
          </a:p>
        </p:txBody>
      </p:sp>
      <p:cxnSp>
        <p:nvCxnSpPr>
          <p:cNvPr id="10" name="Straight Connector 9"/>
          <p:cNvCxnSpPr/>
          <p:nvPr userDrawn="1"/>
        </p:nvCxnSpPr>
        <p:spPr>
          <a:xfrm rot="5400000">
            <a:off x="1440140" y="3694906"/>
            <a:ext cx="4648200" cy="1588"/>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379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pitchFamily="18" charset="0"/>
                <a:cs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pitchFamily="18"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pitchFamily="18" charset="0"/>
                <a:cs typeface="Arial" charset="0"/>
              </a:defRPr>
            </a:lvl1pPr>
          </a:lstStyle>
          <a:p>
            <a:pPr>
              <a:defRPr/>
            </a:pPr>
            <a:fld id="{25E5E469-9E19-4C9A-A447-D3CB0C3C5AB5}" type="slidenum">
              <a:rPr lang="en-US"/>
              <a:pPr>
                <a:defRPr/>
              </a:pPr>
              <a:t>‹#›</a:t>
            </a:fld>
            <a:endParaRPr lang="en-US"/>
          </a:p>
        </p:txBody>
      </p:sp>
    </p:spTree>
    <p:extLst>
      <p:ext uri="{BB962C8B-B14F-4D97-AF65-F5344CB8AC3E}">
        <p14:creationId xmlns:p14="http://schemas.microsoft.com/office/powerpoint/2010/main" val="3022119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922588"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657600"/>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lvl1pPr>
              <a:defRPr>
                <a:solidFill>
                  <a:srgbClr val="740074"/>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99009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429512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439863"/>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740074"/>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7852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4417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439863"/>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9696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9696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3483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439863"/>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4268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282451"/>
            <a:ext cx="4040188" cy="42873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4268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282451"/>
            <a:ext cx="4041775" cy="42873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2988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439863"/>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87837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60139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828800"/>
            <a:ext cx="82296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4" name="Rectangle 4"/>
          <p:cNvSpPr>
            <a:spLocks noGrp="1" noChangeArrowheads="1"/>
          </p:cNvSpPr>
          <p:nvPr>
            <p:ph type="dt" sz="half" idx="2"/>
          </p:nvPr>
        </p:nvSpPr>
        <p:spPr bwMode="auto">
          <a:xfrm>
            <a:off x="457200" y="6248400"/>
            <a:ext cx="16764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Arial" pitchFamily="34" charset="0"/>
                <a:cs typeface="+mn-cs"/>
              </a:defRPr>
            </a:lvl1pPr>
          </a:lstStyle>
          <a:p>
            <a:pPr>
              <a:defRPr/>
            </a:pPr>
            <a:endParaRPr lang="en-US"/>
          </a:p>
        </p:txBody>
      </p:sp>
      <p:sp>
        <p:nvSpPr>
          <p:cNvPr id="40965"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latin typeface="Arial" pitchFamily="34" charset="0"/>
                <a:cs typeface="+mn-cs"/>
              </a:defRPr>
            </a:lvl1pPr>
          </a:lstStyle>
          <a:p>
            <a:pPr>
              <a:defRPr/>
            </a:pPr>
            <a:endParaRPr lang="en-US"/>
          </a:p>
        </p:txBody>
      </p:sp>
      <p:sp>
        <p:nvSpPr>
          <p:cNvPr id="40966" name="Rectangle 6"/>
          <p:cNvSpPr>
            <a:spLocks noGrp="1" noChangeArrowheads="1"/>
          </p:cNvSpPr>
          <p:nvPr>
            <p:ph type="sldNum" sz="quarter" idx="4"/>
          </p:nvPr>
        </p:nvSpPr>
        <p:spPr bwMode="auto">
          <a:xfrm>
            <a:off x="6781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latin typeface="Arial" pitchFamily="34" charset="0"/>
                <a:cs typeface="+mn-cs"/>
              </a:defRPr>
            </a:lvl1pPr>
          </a:lstStyle>
          <a:p>
            <a:pPr>
              <a:defRPr/>
            </a:pPr>
            <a:fld id="{0230AA6D-6674-460F-B129-5B098C941093}" type="slidenum">
              <a:rPr lang="en-US"/>
              <a:pPr>
                <a:defRPr/>
              </a:pPr>
              <a:t>‹#›</a:t>
            </a:fld>
            <a:endParaRPr lang="en-US"/>
          </a:p>
        </p:txBody>
      </p:sp>
      <p:sp>
        <p:nvSpPr>
          <p:cNvPr id="2057" name="Rectangle 9"/>
          <p:cNvSpPr>
            <a:spLocks noChangeArrowheads="1"/>
          </p:cNvSpPr>
          <p:nvPr/>
        </p:nvSpPr>
        <p:spPr bwMode="auto">
          <a:xfrm>
            <a:off x="8737600" y="152400"/>
            <a:ext cx="228600" cy="186342"/>
          </a:xfrm>
          <a:prstGeom prst="rect">
            <a:avLst/>
          </a:prstGeom>
          <a:solidFill>
            <a:schemeClr val="bg2"/>
          </a:solidFill>
          <a:ln w="12700">
            <a:solidFill>
              <a:schemeClr val="tx1"/>
            </a:solidFill>
            <a:miter lim="800000"/>
            <a:headEnd/>
            <a:tailEnd/>
          </a:ln>
        </p:spPr>
        <p:txBody>
          <a:bodyPr wrap="none" anchor="ctr"/>
          <a:lstStyle/>
          <a:p>
            <a:pPr algn="ctr" eaLnBrk="1" hangingPunct="1"/>
            <a:endParaRPr lang="en-US" sz="2400" smtClean="0">
              <a:solidFill>
                <a:srgbClr val="000000"/>
              </a:solidFill>
              <a:latin typeface="Arial" charset="0"/>
              <a:cs typeface="Arial" charset="0"/>
            </a:endParaRPr>
          </a:p>
        </p:txBody>
      </p:sp>
      <p:sp>
        <p:nvSpPr>
          <p:cNvPr id="2058" name="Rectangle 10"/>
          <p:cNvSpPr>
            <a:spLocks noChangeArrowheads="1"/>
          </p:cNvSpPr>
          <p:nvPr/>
        </p:nvSpPr>
        <p:spPr bwMode="auto">
          <a:xfrm>
            <a:off x="279400" y="152400"/>
            <a:ext cx="8455025" cy="186342"/>
          </a:xfrm>
          <a:prstGeom prst="rect">
            <a:avLst/>
          </a:prstGeom>
          <a:solidFill>
            <a:schemeClr val="accent2"/>
          </a:solidFill>
          <a:ln w="12700">
            <a:solidFill>
              <a:schemeClr val="tx1"/>
            </a:solidFill>
            <a:miter lim="800000"/>
            <a:headEnd/>
            <a:tailEnd/>
          </a:ln>
        </p:spPr>
        <p:txBody>
          <a:bodyPr wrap="none" anchor="ctr"/>
          <a:lstStyle/>
          <a:p>
            <a:pPr algn="ctr" eaLnBrk="1" hangingPunct="1"/>
            <a:endParaRPr lang="en-US" sz="2400" smtClean="0">
              <a:solidFill>
                <a:srgbClr val="000000"/>
              </a:solidFill>
              <a:latin typeface="Arial" charset="0"/>
              <a:cs typeface="Arial" charset="0"/>
            </a:endParaRPr>
          </a:p>
        </p:txBody>
      </p:sp>
      <p:sp>
        <p:nvSpPr>
          <p:cNvPr id="2059" name="Rectangle 11"/>
          <p:cNvSpPr>
            <a:spLocks noChangeArrowheads="1"/>
          </p:cNvSpPr>
          <p:nvPr/>
        </p:nvSpPr>
        <p:spPr bwMode="auto">
          <a:xfrm>
            <a:off x="279400" y="338742"/>
            <a:ext cx="8455025" cy="113090"/>
          </a:xfrm>
          <a:prstGeom prst="rect">
            <a:avLst/>
          </a:prstGeom>
          <a:solidFill>
            <a:schemeClr val="bg2"/>
          </a:solidFill>
          <a:ln w="12700">
            <a:solidFill>
              <a:schemeClr val="tx1"/>
            </a:solidFill>
            <a:miter lim="800000"/>
            <a:headEnd/>
            <a:tailEnd/>
          </a:ln>
        </p:spPr>
        <p:txBody>
          <a:bodyPr wrap="none" anchor="ctr"/>
          <a:lstStyle/>
          <a:p>
            <a:pPr algn="ctr" eaLnBrk="1" hangingPunct="1"/>
            <a:endParaRPr lang="en-US" sz="2400" smtClean="0">
              <a:solidFill>
                <a:srgbClr val="000000"/>
              </a:solidFill>
              <a:latin typeface="Arial" charset="0"/>
              <a:cs typeface="Arial" charset="0"/>
            </a:endParaRPr>
          </a:p>
        </p:txBody>
      </p:sp>
      <p:sp>
        <p:nvSpPr>
          <p:cNvPr id="2060" name="Rectangle 12"/>
          <p:cNvSpPr>
            <a:spLocks noChangeArrowheads="1"/>
          </p:cNvSpPr>
          <p:nvPr/>
        </p:nvSpPr>
        <p:spPr bwMode="auto">
          <a:xfrm>
            <a:off x="8737600" y="338742"/>
            <a:ext cx="228600" cy="110520"/>
          </a:xfrm>
          <a:prstGeom prst="rect">
            <a:avLst/>
          </a:prstGeom>
          <a:solidFill>
            <a:schemeClr val="accent2"/>
          </a:solidFill>
          <a:ln w="12700">
            <a:solidFill>
              <a:schemeClr val="tx1"/>
            </a:solidFill>
            <a:miter lim="800000"/>
            <a:headEnd/>
            <a:tailEnd/>
          </a:ln>
        </p:spPr>
        <p:txBody>
          <a:bodyPr wrap="none" anchor="ctr"/>
          <a:lstStyle/>
          <a:p>
            <a:pPr algn="ctr" eaLnBrk="1" hangingPunct="1"/>
            <a:endParaRPr lang="en-US" sz="2400" smtClean="0">
              <a:solidFill>
                <a:srgbClr val="000000"/>
              </a:solidFill>
              <a:latin typeface="Arial" charset="0"/>
              <a:cs typeface="Arial" charset="0"/>
            </a:endParaRPr>
          </a:p>
        </p:txBody>
      </p:sp>
      <p:pic>
        <p:nvPicPr>
          <p:cNvPr id="13" name="Picture 12" descr="MTN LOGO_Fin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6096000"/>
            <a:ext cx="11699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6524937"/>
      </p:ext>
    </p:extLst>
  </p:cSld>
  <p:clrMap bg1="lt1" tx1="dk1" bg2="lt2" tx2="dk2" accent1="accent1" accent2="accent2" accent3="accent3" accent4="accent4" accent5="accent5" accent6="accent6" hlink="hlink" folHlink="folHlink"/>
  <p:sldLayoutIdLst>
    <p:sldLayoutId id="2147483715" r:id="rId1"/>
    <p:sldLayoutId id="2147483716" r:id="rId2"/>
  </p:sldLayoutIdLst>
  <p:timing>
    <p:tnLst>
      <p:par>
        <p:cTn id="1" dur="indefinite" restart="never" nodeType="tmRoot"/>
      </p:par>
    </p:tnLst>
  </p:timing>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itchFamily="34" charset="0"/>
        </a:defRPr>
      </a:lvl2pPr>
      <a:lvl3pPr algn="l" rtl="0" eaLnBrk="0" fontAlgn="base" hangingPunct="0">
        <a:spcBef>
          <a:spcPct val="0"/>
        </a:spcBef>
        <a:spcAft>
          <a:spcPct val="0"/>
        </a:spcAft>
        <a:defRPr sz="4400">
          <a:solidFill>
            <a:schemeClr val="tx2"/>
          </a:solidFill>
          <a:latin typeface="Arial" pitchFamily="34" charset="0"/>
        </a:defRPr>
      </a:lvl3pPr>
      <a:lvl4pPr algn="l" rtl="0" eaLnBrk="0" fontAlgn="base" hangingPunct="0">
        <a:spcBef>
          <a:spcPct val="0"/>
        </a:spcBef>
        <a:spcAft>
          <a:spcPct val="0"/>
        </a:spcAft>
        <a:defRPr sz="4400">
          <a:solidFill>
            <a:schemeClr val="tx2"/>
          </a:solidFill>
          <a:latin typeface="Arial" pitchFamily="34" charset="0"/>
        </a:defRPr>
      </a:lvl4pPr>
      <a:lvl5pPr algn="l" rtl="0" eaLnBrk="0" fontAlgn="base" hangingPunct="0">
        <a:spcBef>
          <a:spcPct val="0"/>
        </a:spcBef>
        <a:spcAft>
          <a:spcPct val="0"/>
        </a:spcAft>
        <a:defRPr sz="4400">
          <a:solidFill>
            <a:schemeClr val="tx2"/>
          </a:solidFill>
          <a:latin typeface="Arial" pitchFamily="34" charset="0"/>
        </a:defRPr>
      </a:lvl5pPr>
      <a:lvl6pPr marL="457200" algn="l" rtl="0" fontAlgn="base">
        <a:spcBef>
          <a:spcPct val="0"/>
        </a:spcBef>
        <a:spcAft>
          <a:spcPct val="0"/>
        </a:spcAft>
        <a:defRPr sz="4400">
          <a:solidFill>
            <a:schemeClr val="tx2"/>
          </a:solidFill>
          <a:latin typeface="Arial" pitchFamily="34" charset="0"/>
        </a:defRPr>
      </a:lvl6pPr>
      <a:lvl7pPr marL="914400" algn="l" rtl="0" fontAlgn="base">
        <a:spcBef>
          <a:spcPct val="0"/>
        </a:spcBef>
        <a:spcAft>
          <a:spcPct val="0"/>
        </a:spcAft>
        <a:defRPr sz="4400">
          <a:solidFill>
            <a:schemeClr val="tx2"/>
          </a:solidFill>
          <a:latin typeface="Arial" pitchFamily="34" charset="0"/>
        </a:defRPr>
      </a:lvl7pPr>
      <a:lvl8pPr marL="1371600" algn="l" rtl="0" fontAlgn="base">
        <a:spcBef>
          <a:spcPct val="0"/>
        </a:spcBef>
        <a:spcAft>
          <a:spcPct val="0"/>
        </a:spcAft>
        <a:defRPr sz="4400">
          <a:solidFill>
            <a:schemeClr val="tx2"/>
          </a:solidFill>
          <a:latin typeface="Arial" pitchFamily="34" charset="0"/>
        </a:defRPr>
      </a:lvl8pPr>
      <a:lvl9pPr marL="1828800" algn="l" rtl="0" fontAlgn="base">
        <a:spcBef>
          <a:spcPct val="0"/>
        </a:spcBef>
        <a:spcAft>
          <a:spcPct val="0"/>
        </a:spcAft>
        <a:defRPr sz="4400">
          <a:solidFill>
            <a:schemeClr val="tx2"/>
          </a:solidFill>
          <a:latin typeface="Arial" pitchFamily="34" charset="0"/>
        </a:defRPr>
      </a:lvl9pPr>
    </p:titleStyle>
    <p:bodyStyle>
      <a:lvl1pPr marL="469900" indent="-469900" algn="l" rtl="0" eaLnBrk="0" fontAlgn="base" hangingPunct="0">
        <a:spcBef>
          <a:spcPct val="20000"/>
        </a:spcBef>
        <a:spcAft>
          <a:spcPct val="0"/>
        </a:spcAft>
        <a:buClr>
          <a:schemeClr val="bg2"/>
        </a:buClr>
        <a:buSzPct val="70000"/>
        <a:buFont typeface="Wingdings" pitchFamily="2" charset="2"/>
        <a:buChar char="o"/>
        <a:defRPr sz="3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itchFamily="2" charset="2"/>
        <a:buChar char="n"/>
        <a:defRPr sz="2800">
          <a:solidFill>
            <a:schemeClr val="tx1"/>
          </a:solidFill>
          <a:latin typeface="+mn-lt"/>
        </a:defRPr>
      </a:lvl2pPr>
      <a:lvl3pPr marL="1377950" indent="-468313" algn="l" rtl="0" eaLnBrk="0" fontAlgn="base" hangingPunct="0">
        <a:spcBef>
          <a:spcPct val="20000"/>
        </a:spcBef>
        <a:spcAft>
          <a:spcPct val="0"/>
        </a:spcAft>
        <a:buClr>
          <a:schemeClr val="bg2"/>
        </a:buClr>
        <a:buSzPct val="65000"/>
        <a:buFont typeface="Wingdings" pitchFamily="2" charset="2"/>
        <a:buChar char="o"/>
        <a:defRPr sz="2400">
          <a:solidFill>
            <a:schemeClr val="tx1"/>
          </a:solidFill>
          <a:latin typeface="+mn-lt"/>
        </a:defRPr>
      </a:lvl3pPr>
      <a:lvl4pPr marL="1827213" indent="-438150" algn="l" rtl="0" eaLnBrk="0" fontAlgn="base" hangingPunct="0">
        <a:spcBef>
          <a:spcPct val="20000"/>
        </a:spcBef>
        <a:spcAft>
          <a:spcPct val="0"/>
        </a:spcAft>
        <a:buClr>
          <a:schemeClr val="accent2"/>
        </a:buClr>
        <a:buSzPct val="75000"/>
        <a:buFont typeface="Wingdings" pitchFamily="2" charset="2"/>
        <a:buChar char="n"/>
        <a:defRPr sz="2000">
          <a:solidFill>
            <a:schemeClr val="tx1"/>
          </a:solidFill>
          <a:latin typeface="+mn-lt"/>
        </a:defRPr>
      </a:lvl4pPr>
      <a:lvl5pPr marL="2297113" indent="-468313" algn="l" rtl="0" eaLnBrk="0" fontAlgn="base" hangingPunct="0">
        <a:spcBef>
          <a:spcPct val="20000"/>
        </a:spcBef>
        <a:spcAft>
          <a:spcPct val="0"/>
        </a:spcAft>
        <a:buClr>
          <a:schemeClr val="accent1"/>
        </a:buClr>
        <a:buSzPct val="50000"/>
        <a:buFont typeface="Wingdings" pitchFamily="2" charset="2"/>
        <a:buChar char="o"/>
        <a:defRPr sz="2000">
          <a:solidFill>
            <a:schemeClr val="tx1"/>
          </a:solidFill>
          <a:latin typeface="+mn-lt"/>
        </a:defRPr>
      </a:lvl5pPr>
      <a:lvl6pPr marL="27543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6pPr>
      <a:lvl7pPr marL="32115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7pPr>
      <a:lvl8pPr marL="36687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8pPr>
      <a:lvl9pPr marL="41259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eaLnBrk="1" hangingPunct="1">
              <a:defRPr/>
            </a:pPr>
            <a:fld id="{3A3E23BA-B349-47CE-AA4C-3290E973C6B6}" type="datetimeFigureOut">
              <a:rPr lang="en-US">
                <a:solidFill>
                  <a:prstClr val="black">
                    <a:tint val="75000"/>
                  </a:prstClr>
                </a:solidFill>
              </a:rPr>
              <a:pPr eaLnBrk="1" hangingPunct="1">
                <a:defRPr/>
              </a:pPr>
              <a:t>8/16/2016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eaLnBrk="1" hangingPunct="1">
              <a:defRPr/>
            </a:pPr>
            <a:fld id="{6A5B6429-6ED7-4B0A-99FC-6A29B22D66BA}" type="slidenum">
              <a:rPr lang="en-US">
                <a:solidFill>
                  <a:prstClr val="black">
                    <a:tint val="75000"/>
                  </a:prstClr>
                </a:solidFill>
              </a:rPr>
              <a:pPr eaLnBrk="1" hangingPunct="1">
                <a:defRPr/>
              </a:pPr>
              <a:t>‹#›</a:t>
            </a:fld>
            <a:endParaRPr lang="en-US">
              <a:solidFill>
                <a:prstClr val="black">
                  <a:tint val="75000"/>
                </a:prstClr>
              </a:solidFill>
            </a:endParaRPr>
          </a:p>
        </p:txBody>
      </p:sp>
    </p:spTree>
    <p:extLst>
      <p:ext uri="{BB962C8B-B14F-4D97-AF65-F5344CB8AC3E}">
        <p14:creationId xmlns:p14="http://schemas.microsoft.com/office/powerpoint/2010/main" val="399334896"/>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ndara" pitchFamily="34" charset="0"/>
        </a:defRPr>
      </a:lvl2pPr>
      <a:lvl3pPr algn="ctr" rtl="0" fontAlgn="base">
        <a:spcBef>
          <a:spcPct val="0"/>
        </a:spcBef>
        <a:spcAft>
          <a:spcPct val="0"/>
        </a:spcAft>
        <a:defRPr sz="4400">
          <a:solidFill>
            <a:schemeClr val="tx1"/>
          </a:solidFill>
          <a:latin typeface="Candara" pitchFamily="34" charset="0"/>
        </a:defRPr>
      </a:lvl3pPr>
      <a:lvl4pPr algn="ctr" rtl="0" fontAlgn="base">
        <a:spcBef>
          <a:spcPct val="0"/>
        </a:spcBef>
        <a:spcAft>
          <a:spcPct val="0"/>
        </a:spcAft>
        <a:defRPr sz="4400">
          <a:solidFill>
            <a:schemeClr val="tx1"/>
          </a:solidFill>
          <a:latin typeface="Candara" pitchFamily="34" charset="0"/>
        </a:defRPr>
      </a:lvl4pPr>
      <a:lvl5pPr algn="ctr" rtl="0" fontAlgn="base">
        <a:spcBef>
          <a:spcPct val="0"/>
        </a:spcBef>
        <a:spcAft>
          <a:spcPct val="0"/>
        </a:spcAft>
        <a:defRPr sz="4400">
          <a:solidFill>
            <a:schemeClr val="tx1"/>
          </a:solidFill>
          <a:latin typeface="Candara" pitchFamily="34" charset="0"/>
        </a:defRPr>
      </a:lvl5pPr>
      <a:lvl6pPr marL="457200" algn="ctr" rtl="0" fontAlgn="base">
        <a:spcBef>
          <a:spcPct val="0"/>
        </a:spcBef>
        <a:spcAft>
          <a:spcPct val="0"/>
        </a:spcAft>
        <a:defRPr sz="4400">
          <a:solidFill>
            <a:schemeClr val="tx1"/>
          </a:solidFill>
          <a:latin typeface="Candara" pitchFamily="34" charset="0"/>
        </a:defRPr>
      </a:lvl6pPr>
      <a:lvl7pPr marL="914400" algn="ctr" rtl="0" fontAlgn="base">
        <a:spcBef>
          <a:spcPct val="0"/>
        </a:spcBef>
        <a:spcAft>
          <a:spcPct val="0"/>
        </a:spcAft>
        <a:defRPr sz="4400">
          <a:solidFill>
            <a:schemeClr val="tx1"/>
          </a:solidFill>
          <a:latin typeface="Candara" pitchFamily="34" charset="0"/>
        </a:defRPr>
      </a:lvl7pPr>
      <a:lvl8pPr marL="1371600" algn="ctr" rtl="0" fontAlgn="base">
        <a:spcBef>
          <a:spcPct val="0"/>
        </a:spcBef>
        <a:spcAft>
          <a:spcPct val="0"/>
        </a:spcAft>
        <a:defRPr sz="4400">
          <a:solidFill>
            <a:schemeClr val="tx1"/>
          </a:solidFill>
          <a:latin typeface="Candara" pitchFamily="34" charset="0"/>
        </a:defRPr>
      </a:lvl8pPr>
      <a:lvl9pPr marL="1828800" algn="ctr" rtl="0" fontAlgn="base">
        <a:spcBef>
          <a:spcPct val="0"/>
        </a:spcBef>
        <a:spcAft>
          <a:spcPct val="0"/>
        </a:spcAft>
        <a:defRPr sz="4400">
          <a:solidFill>
            <a:schemeClr val="tx1"/>
          </a:solidFill>
          <a:latin typeface="Candara"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hyperlink" Target="http://www.fredhutch.org/en.html"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3.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8.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650875" y="1600200"/>
            <a:ext cx="8001000" cy="2123658"/>
          </a:xfrm>
        </p:spPr>
        <p:txBody>
          <a:bodyPr wrap="square" anchor="t" anchorCtr="1">
            <a:spAutoFit/>
          </a:bodyPr>
          <a:lstStyle/>
          <a:p>
            <a:r>
              <a:rPr lang="en-US" altLang="en-US" b="1" dirty="0" smtClean="0"/>
              <a:t>MTN-025 (HOPE) Data Management Training: Enrollment Visit</a:t>
            </a:r>
            <a:endParaRPr lang="en-US" b="1" dirty="0"/>
          </a:p>
        </p:txBody>
      </p:sp>
      <p:sp>
        <p:nvSpPr>
          <p:cNvPr id="4" name="Subtitle 1"/>
          <p:cNvSpPr>
            <a:spLocks noGrp="1"/>
          </p:cNvSpPr>
          <p:nvPr>
            <p:ph type="subTitle" idx="1"/>
          </p:nvPr>
        </p:nvSpPr>
        <p:spPr>
          <a:xfrm>
            <a:off x="847725" y="4208644"/>
            <a:ext cx="7607300" cy="1668149"/>
          </a:xfrm>
        </p:spPr>
        <p:txBody>
          <a:bodyPr>
            <a:spAutoFit/>
          </a:bodyPr>
          <a:lstStyle/>
          <a:p>
            <a:pPr eaLnBrk="1" hangingPunct="1"/>
            <a:r>
              <a:rPr lang="en-US" altLang="en-US" dirty="0">
                <a:solidFill>
                  <a:schemeClr val="tx1"/>
                </a:solidFill>
              </a:rPr>
              <a:t>Statistical Center for HIV/AIDS Research &amp; Prevention (SCHARP)</a:t>
            </a:r>
          </a:p>
          <a:p>
            <a:pPr eaLnBrk="1" hangingPunct="1"/>
            <a:r>
              <a:rPr lang="en-US" altLang="en-US" dirty="0">
                <a:solidFill>
                  <a:schemeClr val="tx1"/>
                </a:solidFill>
              </a:rPr>
              <a:t>Fred Hutchinson Cancer Research Center</a:t>
            </a:r>
          </a:p>
        </p:txBody>
      </p:sp>
      <p:pic>
        <p:nvPicPr>
          <p:cNvPr id="5" name="Picture 4" descr="Fred Hutchinson Cancer Research Center">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762" y="5943600"/>
            <a:ext cx="2790825" cy="7334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5914893"/>
            <a:ext cx="2178050" cy="790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70245773"/>
      </p:ext>
    </p:extLst>
  </p:cSld>
  <p:clrMapOvr>
    <a:masterClrMapping/>
  </p:clrMapOvr>
  <mc:AlternateContent xmlns:mc="http://schemas.openxmlformats.org/markup-compatibility/2006" xmlns:p14="http://schemas.microsoft.com/office/powerpoint/2010/main">
    <mc:Choice Requires="p14">
      <p:transition spd="slow" p14:dur="2000" advTm="9952"/>
    </mc:Choice>
    <mc:Fallback xmlns="">
      <p:transition spd="slow" advTm="9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Specimen Storage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3" name="Content Placeholder 2"/>
          <p:cNvSpPr>
            <a:spLocks noGrp="1"/>
          </p:cNvSpPr>
          <p:nvPr>
            <p:ph idx="1"/>
          </p:nvPr>
        </p:nvSpPr>
        <p:spPr>
          <a:xfrm>
            <a:off x="457200" y="2819400"/>
            <a:ext cx="6172200" cy="3566032"/>
          </a:xfrm>
        </p:spPr>
        <p:txBody>
          <a:bodyPr/>
          <a:lstStyle/>
          <a:p>
            <a:pPr marL="0" indent="0">
              <a:buNone/>
            </a:pPr>
            <a:endParaRPr lang="en-US" dirty="0"/>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645024"/>
            <a:ext cx="4445892"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4857" y="1793642"/>
            <a:ext cx="4156586" cy="4884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543752"/>
      </p:ext>
    </p:extLst>
  </p:cSld>
  <p:clrMapOvr>
    <a:masterClrMapping/>
  </p:clrMapOvr>
  <mc:AlternateContent xmlns:mc="http://schemas.openxmlformats.org/markup-compatibility/2006" xmlns:p14="http://schemas.microsoft.com/office/powerpoint/2010/main">
    <mc:Choice Requires="p14">
      <p:transition spd="slow" p14:dur="2000" advTm="57148"/>
    </mc:Choice>
    <mc:Fallback xmlns="">
      <p:transition spd="slow" advTm="57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ACASI Tracking</a:t>
            </a:r>
            <a:endParaRPr lang="en-US" dirty="0"/>
          </a:p>
        </p:txBody>
      </p:sp>
      <p:sp>
        <p:nvSpPr>
          <p:cNvPr id="3" name="Content Placeholder 2"/>
          <p:cNvSpPr>
            <a:spLocks noGrp="1"/>
          </p:cNvSpPr>
          <p:nvPr>
            <p:ph idx="1"/>
          </p:nvPr>
        </p:nvSpPr>
        <p:spPr/>
        <p:txBody>
          <a:bodyPr/>
          <a:lstStyle/>
          <a:p>
            <a:r>
              <a:rPr lang="en-US" sz="2400" dirty="0" smtClean="0"/>
              <a:t>Captures whether ACASI questionnaire was completed (at Baseline) regardless of whether or not ACASI was actually done </a:t>
            </a:r>
          </a:p>
          <a:p>
            <a:pPr marL="0" indent="0">
              <a:buNone/>
            </a:pPr>
            <a:endParaRPr lang="en-US" sz="2400" dirty="0" smtClean="0"/>
          </a:p>
          <a:p>
            <a:r>
              <a:rPr lang="en-US" sz="2400" dirty="0" smtClean="0"/>
              <a:t>Used to document whether anything unusual about ACASI administration, for example:</a:t>
            </a:r>
          </a:p>
          <a:p>
            <a:pPr lvl="1"/>
            <a:r>
              <a:rPr lang="en-US" sz="2400" dirty="0" smtClean="0"/>
              <a:t>Participant refused to do ACASI </a:t>
            </a:r>
          </a:p>
          <a:p>
            <a:pPr lvl="1"/>
            <a:r>
              <a:rPr lang="en-US" sz="2400" dirty="0" smtClean="0"/>
              <a:t>Wrong questionnaire chosen (i.e. M3 chosen instead of baseline)</a:t>
            </a:r>
          </a:p>
          <a:p>
            <a:pPr lvl="1"/>
            <a:r>
              <a:rPr lang="en-US" sz="2400" dirty="0" smtClean="0"/>
              <a:t>Interrupted sessions, resulting in two records for given visit (one incomplete and one complete) </a:t>
            </a:r>
          </a:p>
          <a:p>
            <a:pPr lvl="1"/>
            <a:r>
              <a:rPr lang="en-US" sz="2400" dirty="0" smtClean="0"/>
              <a:t>Any technical issues</a:t>
            </a: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43765392"/>
      </p:ext>
    </p:extLst>
  </p:cSld>
  <p:clrMapOvr>
    <a:masterClrMapping/>
  </p:clrMapOvr>
  <mc:AlternateContent xmlns:mc="http://schemas.openxmlformats.org/markup-compatibility/2006" xmlns:p14="http://schemas.microsoft.com/office/powerpoint/2010/main">
    <mc:Choice Requires="p14">
      <p:transition spd="slow" p14:dur="2000" advTm="50035"/>
    </mc:Choice>
    <mc:Fallback xmlns="">
      <p:transition spd="slow" advTm="50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ACASI Tracking</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063" y="1895398"/>
            <a:ext cx="6357937" cy="4487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8602444"/>
      </p:ext>
    </p:extLst>
  </p:cSld>
  <p:clrMapOvr>
    <a:masterClrMapping/>
  </p:clrMapOvr>
  <mc:AlternateContent xmlns:mc="http://schemas.openxmlformats.org/markup-compatibility/2006" xmlns:p14="http://schemas.microsoft.com/office/powerpoint/2010/main">
    <mc:Choice Requires="p14">
      <p:transition spd="slow" p14:dur="2000" advTm="12812"/>
    </mc:Choice>
    <mc:Fallback xmlns="">
      <p:transition spd="slow" advTm="12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Ring Collection and Insertion </a:t>
            </a:r>
            <a:endParaRPr lang="en-US" dirty="0"/>
          </a:p>
        </p:txBody>
      </p:sp>
      <p:sp>
        <p:nvSpPr>
          <p:cNvPr id="3" name="Content Placeholder 2"/>
          <p:cNvSpPr>
            <a:spLocks noGrp="1"/>
          </p:cNvSpPr>
          <p:nvPr>
            <p:ph idx="1"/>
          </p:nvPr>
        </p:nvSpPr>
        <p:spPr/>
        <p:txBody>
          <a:bodyPr/>
          <a:lstStyle/>
          <a:p>
            <a:r>
              <a:rPr lang="en-US" sz="2400" dirty="0" smtClean="0"/>
              <a:t>Do not need to complete items specific to Ring Collection at Enrollment Visit</a:t>
            </a:r>
          </a:p>
          <a:p>
            <a:pPr marL="0" indent="0">
              <a:buNone/>
            </a:pPr>
            <a:r>
              <a:rPr lang="en-US" sz="2400" dirty="0" smtClean="0"/>
              <a:t> </a:t>
            </a:r>
          </a:p>
          <a:p>
            <a:r>
              <a:rPr lang="en-US" sz="2400" dirty="0" smtClean="0"/>
              <a:t>Documents ring choice and ring provision at the clinic</a:t>
            </a:r>
          </a:p>
          <a:p>
            <a:pPr marL="0" indent="0">
              <a:buNone/>
            </a:pPr>
            <a:endParaRPr lang="en-US" sz="2400" dirty="0" smtClean="0"/>
          </a:p>
          <a:p>
            <a:r>
              <a:rPr lang="en-US" sz="2400" dirty="0" smtClean="0"/>
              <a:t>Ring Choice</a:t>
            </a:r>
          </a:p>
          <a:p>
            <a:pPr lvl="1"/>
            <a:r>
              <a:rPr lang="en-US" sz="2000" dirty="0" smtClean="0"/>
              <a:t>Captures if participant chose to use a new ring at this visit. If not, captures reasons why. </a:t>
            </a:r>
          </a:p>
          <a:p>
            <a:pPr marL="457200" lvl="1" indent="0">
              <a:buNone/>
            </a:pPr>
            <a:endParaRPr lang="en-US" sz="2000" dirty="0" smtClean="0"/>
          </a:p>
          <a:p>
            <a:r>
              <a:rPr lang="en-US" sz="2400" dirty="0" smtClean="0"/>
              <a:t>Ring Provision </a:t>
            </a:r>
          </a:p>
          <a:p>
            <a:pPr lvl="1"/>
            <a:r>
              <a:rPr lang="en-US" sz="2000" dirty="0" smtClean="0"/>
              <a:t>Captures whether ring was provided/inserted at</a:t>
            </a:r>
            <a:r>
              <a:rPr lang="en-US" sz="1600" dirty="0" smtClean="0"/>
              <a:t> </a:t>
            </a:r>
            <a:r>
              <a:rPr lang="en-US" sz="2000" dirty="0" smtClean="0"/>
              <a:t>this visit or reasons why if not provided/inserted</a:t>
            </a:r>
          </a:p>
          <a:p>
            <a:pPr lvl="1"/>
            <a:r>
              <a:rPr lang="en-US" sz="2000" dirty="0" smtClean="0"/>
              <a:t>Ring Code of ring inserted at the end of visit</a:t>
            </a:r>
            <a:endParaRPr lang="en-US"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23638680"/>
      </p:ext>
    </p:extLst>
  </p:cSld>
  <p:clrMapOvr>
    <a:masterClrMapping/>
  </p:clrMapOvr>
  <mc:AlternateContent xmlns:mc="http://schemas.openxmlformats.org/markup-compatibility/2006" xmlns:p14="http://schemas.microsoft.com/office/powerpoint/2010/main">
    <mc:Choice Requires="p14">
      <p:transition spd="slow" p14:dur="2000" advTm="52619"/>
    </mc:Choice>
    <mc:Fallback xmlns="">
      <p:transition spd="slow" advTm="52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Ring Collection and Insertion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828798"/>
            <a:ext cx="4645655" cy="450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idx="1"/>
          </p:nvPr>
        </p:nvSpPr>
        <p:spPr>
          <a:xfrm>
            <a:off x="457200" y="2667000"/>
            <a:ext cx="7110413" cy="3718432"/>
          </a:xfrm>
        </p:spPr>
        <p:txBody>
          <a:bodyPr/>
          <a:lstStyle/>
          <a:p>
            <a:pPr algn="ctr"/>
            <a:endParaRPr lang="en-US" dirty="0"/>
          </a:p>
        </p:txBody>
      </p:sp>
      <p:pic>
        <p:nvPicPr>
          <p:cNvPr id="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7853" y="2057400"/>
            <a:ext cx="3920300" cy="3876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8184164"/>
      </p:ext>
    </p:extLst>
  </p:cSld>
  <p:clrMapOvr>
    <a:masterClrMapping/>
  </p:clrMapOvr>
  <mc:AlternateContent xmlns:mc="http://schemas.openxmlformats.org/markup-compatibility/2006" xmlns:p14="http://schemas.microsoft.com/office/powerpoint/2010/main">
    <mc:Choice Requires="p14">
      <p:transition spd="slow" p14:dur="2000" advTm="7529"/>
    </mc:Choice>
    <mc:Fallback xmlns="">
      <p:transition spd="slow" advTm="7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Pharmacy Ring Dispensation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1676400"/>
            <a:ext cx="3913177" cy="459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3752970"/>
      </p:ext>
    </p:extLst>
  </p:cSld>
  <p:clrMapOvr>
    <a:masterClrMapping/>
  </p:clrMapOvr>
  <mc:AlternateContent xmlns:mc="http://schemas.openxmlformats.org/markup-compatibility/2006" xmlns:p14="http://schemas.microsoft.com/office/powerpoint/2010/main">
    <mc:Choice Requires="p14">
      <p:transition spd="slow" p14:dur="2000" advTm="34756"/>
    </mc:Choice>
    <mc:Fallback xmlns="">
      <p:transition spd="slow" advTm="34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Vaginal Ring Tracking Log </a:t>
            </a:r>
            <a:endParaRPr lang="en-US" dirty="0"/>
          </a:p>
        </p:txBody>
      </p:sp>
      <p:sp>
        <p:nvSpPr>
          <p:cNvPr id="3" name="Content Placeholder 2"/>
          <p:cNvSpPr>
            <a:spLocks noGrp="1"/>
          </p:cNvSpPr>
          <p:nvPr>
            <p:ph idx="1"/>
          </p:nvPr>
        </p:nvSpPr>
        <p:spPr/>
        <p:txBody>
          <a:bodyPr/>
          <a:lstStyle/>
          <a:p>
            <a:r>
              <a:rPr lang="en-US" dirty="0" smtClean="0"/>
              <a:t>New CRF for HOPE</a:t>
            </a:r>
          </a:p>
          <a:p>
            <a:pPr marL="0" indent="0">
              <a:buNone/>
            </a:pPr>
            <a:endParaRPr lang="en-US" sz="1600" dirty="0" smtClean="0"/>
          </a:p>
          <a:p>
            <a:r>
              <a:rPr lang="en-US" dirty="0" smtClean="0"/>
              <a:t>Ring Provided portion:</a:t>
            </a:r>
          </a:p>
          <a:p>
            <a:pPr lvl="1"/>
            <a:r>
              <a:rPr lang="en-US" sz="2400" dirty="0" smtClean="0"/>
              <a:t>Captures ring code, date and visit of ring provision </a:t>
            </a:r>
          </a:p>
          <a:p>
            <a:pPr marL="457200" lvl="1" indent="0">
              <a:buNone/>
            </a:pPr>
            <a:endParaRPr lang="en-US" sz="1400" dirty="0"/>
          </a:p>
          <a:p>
            <a:r>
              <a:rPr lang="en-US" dirty="0" smtClean="0"/>
              <a:t>Ring Returned portion:</a:t>
            </a:r>
          </a:p>
          <a:p>
            <a:pPr lvl="1"/>
            <a:r>
              <a:rPr lang="en-US" sz="2400" dirty="0" smtClean="0"/>
              <a:t>Captures date and visit when ring returned, ring storage, and </a:t>
            </a:r>
          </a:p>
          <a:p>
            <a:pPr lvl="1"/>
            <a:r>
              <a:rPr lang="en-US" sz="2400" dirty="0" smtClean="0"/>
              <a:t>Includes two questions on ring use per participant report for all stored rings</a:t>
            </a:r>
          </a:p>
          <a:p>
            <a:pPr lvl="1"/>
            <a:r>
              <a:rPr lang="en-US" sz="2400" dirty="0" smtClean="0"/>
              <a:t>Leave this section of the log form blank until ring returned or outcome of ring is known</a:t>
            </a:r>
          </a:p>
          <a:p>
            <a:pPr lvl="1"/>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90929410"/>
      </p:ext>
    </p:extLst>
  </p:cSld>
  <p:clrMapOvr>
    <a:masterClrMapping/>
  </p:clrMapOvr>
  <mc:AlternateContent xmlns:mc="http://schemas.openxmlformats.org/markup-compatibility/2006" xmlns:p14="http://schemas.microsoft.com/office/powerpoint/2010/main">
    <mc:Choice Requires="p14">
      <p:transition spd="slow" p14:dur="2000" advTm="97639"/>
    </mc:Choice>
    <mc:Fallback xmlns="">
      <p:transition spd="slow" advTm="97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Vaginal Ring Tracking Log </a:t>
            </a:r>
            <a:endParaRPr lang="en-US" dirty="0"/>
          </a:p>
        </p:txBody>
      </p:sp>
      <p:sp>
        <p:nvSpPr>
          <p:cNvPr id="3" name="Content Placeholder 2"/>
          <p:cNvSpPr>
            <a:spLocks noGrp="1"/>
          </p:cNvSpPr>
          <p:nvPr>
            <p:ph idx="1"/>
          </p:nvPr>
        </p:nvSpPr>
        <p:spPr/>
        <p:txBody>
          <a:bodyPr/>
          <a:lstStyle/>
          <a:p>
            <a:pPr marL="457200" lvl="1" indent="0">
              <a:buNone/>
            </a:pPr>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905000"/>
            <a:ext cx="4553029" cy="4414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9395" y="2407908"/>
            <a:ext cx="3972205" cy="2410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6633938"/>
      </p:ext>
    </p:extLst>
  </p:cSld>
  <p:clrMapOvr>
    <a:masterClrMapping/>
  </p:clrMapOvr>
  <mc:AlternateContent xmlns:mc="http://schemas.openxmlformats.org/markup-compatibility/2006" xmlns:p14="http://schemas.microsoft.com/office/powerpoint/2010/main">
    <mc:Choice Requires="p14">
      <p:transition spd="slow" p14:dur="2000" advTm="42006"/>
    </mc:Choice>
    <mc:Fallback xmlns="">
      <p:transition spd="slow" advTm="42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Baseline Behavior Assessment</a:t>
            </a:r>
            <a:endParaRPr lang="en-US" dirty="0"/>
          </a:p>
        </p:txBody>
      </p:sp>
      <p:sp>
        <p:nvSpPr>
          <p:cNvPr id="3" name="Content Placeholder 2"/>
          <p:cNvSpPr>
            <a:spLocks noGrp="1"/>
          </p:cNvSpPr>
          <p:nvPr>
            <p:ph idx="1"/>
          </p:nvPr>
        </p:nvSpPr>
        <p:spPr>
          <a:xfrm>
            <a:off x="533400" y="1600200"/>
            <a:ext cx="8229600" cy="4785232"/>
          </a:xfrm>
        </p:spPr>
        <p:txBody>
          <a:bodyPr/>
          <a:lstStyle/>
          <a:p>
            <a:r>
              <a:rPr lang="en-US" sz="2800" dirty="0"/>
              <a:t>Interviewer-administered, translated, read aloud </a:t>
            </a:r>
            <a:r>
              <a:rPr lang="en-US" sz="2800" dirty="0" smtClean="0"/>
              <a:t>word-for-word</a:t>
            </a:r>
            <a:endParaRPr lang="en-US" sz="2800" dirty="0"/>
          </a:p>
          <a:p>
            <a:r>
              <a:rPr lang="en-US" sz="2800" dirty="0"/>
              <a:t>Complete all items; provide clarity as </a:t>
            </a:r>
            <a:r>
              <a:rPr lang="en-US" sz="2800" dirty="0" smtClean="0"/>
              <a:t>needed</a:t>
            </a:r>
            <a:endParaRPr lang="en-US" sz="2800" dirty="0"/>
          </a:p>
          <a:p>
            <a:r>
              <a:rPr lang="en-US" sz="2800" dirty="0" smtClean="0"/>
              <a:t>Collects info </a:t>
            </a:r>
            <a:r>
              <a:rPr lang="en-US" sz="2800" dirty="0"/>
              <a:t>on primary sex partner: his HIV status, use of ARVs, circumcision status, study/ring disclosure status, clinic attendance</a:t>
            </a:r>
          </a:p>
          <a:p>
            <a:pPr lvl="1"/>
            <a:r>
              <a:rPr lang="en-US" sz="2400" dirty="0" smtClean="0"/>
              <a:t>partner’s </a:t>
            </a:r>
            <a:r>
              <a:rPr lang="en-US" sz="2400" dirty="0"/>
              <a:t>ARV </a:t>
            </a:r>
            <a:r>
              <a:rPr lang="en-US" sz="2400" dirty="0" smtClean="0"/>
              <a:t>use  </a:t>
            </a:r>
            <a:r>
              <a:rPr lang="en-US" sz="2400" dirty="0"/>
              <a:t>is asked regardless of whether partner HIV status is known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72823248"/>
      </p:ext>
    </p:extLst>
  </p:cSld>
  <p:clrMapOvr>
    <a:masterClrMapping/>
  </p:clrMapOvr>
  <mc:AlternateContent xmlns:mc="http://schemas.openxmlformats.org/markup-compatibility/2006" xmlns:p14="http://schemas.microsoft.com/office/powerpoint/2010/main">
    <mc:Choice Requires="p14">
      <p:transition spd="slow" p14:dur="2000" advTm="48191"/>
    </mc:Choice>
    <mc:Fallback xmlns="">
      <p:transition spd="slow" advTm="48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Baseline Behavior Assessment - continued</a:t>
            </a:r>
            <a:endParaRPr lang="en-US" dirty="0"/>
          </a:p>
        </p:txBody>
      </p:sp>
      <p:sp>
        <p:nvSpPr>
          <p:cNvPr id="3" name="Content Placeholder 2"/>
          <p:cNvSpPr>
            <a:spLocks noGrp="1"/>
          </p:cNvSpPr>
          <p:nvPr>
            <p:ph idx="1"/>
          </p:nvPr>
        </p:nvSpPr>
        <p:spPr/>
        <p:txBody>
          <a:bodyPr/>
          <a:lstStyle/>
          <a:p>
            <a:pPr lvl="0">
              <a:buClr>
                <a:srgbClr val="669900"/>
              </a:buClr>
            </a:pPr>
            <a:r>
              <a:rPr lang="en-US" sz="2400" dirty="0" smtClean="0">
                <a:solidFill>
                  <a:srgbClr val="000000"/>
                </a:solidFill>
              </a:rPr>
              <a:t>Questions regarding sexual behavior </a:t>
            </a:r>
          </a:p>
          <a:p>
            <a:pPr lvl="1">
              <a:buClr>
                <a:srgbClr val="669900"/>
              </a:buClr>
            </a:pPr>
            <a:r>
              <a:rPr lang="en-US" sz="2000" dirty="0" smtClean="0">
                <a:solidFill>
                  <a:srgbClr val="000000"/>
                </a:solidFill>
              </a:rPr>
              <a:t>Other </a:t>
            </a:r>
            <a:r>
              <a:rPr lang="en-US" sz="2000" dirty="0">
                <a:solidFill>
                  <a:srgbClr val="000000"/>
                </a:solidFill>
              </a:rPr>
              <a:t>sex partners, frequency of vaginal sex (past 3 months, 7 days), anal sex, condom use</a:t>
            </a:r>
          </a:p>
          <a:p>
            <a:pPr lvl="0">
              <a:buClr>
                <a:srgbClr val="669900"/>
              </a:buClr>
              <a:buNone/>
            </a:pPr>
            <a:endParaRPr lang="en-US" sz="2400" dirty="0">
              <a:solidFill>
                <a:srgbClr val="000000"/>
              </a:solidFill>
            </a:endParaRPr>
          </a:p>
          <a:p>
            <a:pPr lvl="0">
              <a:buClr>
                <a:srgbClr val="669900"/>
              </a:buClr>
            </a:pPr>
            <a:r>
              <a:rPr lang="en-US" sz="2400" dirty="0" smtClean="0">
                <a:solidFill>
                  <a:srgbClr val="000000"/>
                </a:solidFill>
              </a:rPr>
              <a:t>Questions about the </a:t>
            </a:r>
            <a:r>
              <a:rPr lang="en-US" sz="2400" dirty="0">
                <a:solidFill>
                  <a:srgbClr val="000000"/>
                </a:solidFill>
              </a:rPr>
              <a:t>ring</a:t>
            </a:r>
          </a:p>
          <a:p>
            <a:pPr lvl="1">
              <a:buClr>
                <a:srgbClr val="669900"/>
              </a:buClr>
            </a:pPr>
            <a:r>
              <a:rPr lang="en-US" sz="2000" dirty="0" smtClean="0">
                <a:solidFill>
                  <a:srgbClr val="000000"/>
                </a:solidFill>
              </a:rPr>
              <a:t>How much protection participant feels Dapivirine ring can provide against HIV</a:t>
            </a:r>
          </a:p>
          <a:p>
            <a:pPr lvl="1">
              <a:buClr>
                <a:srgbClr val="669900"/>
              </a:buClr>
            </a:pPr>
            <a:endParaRPr lang="en-US" sz="2000" dirty="0">
              <a:solidFill>
                <a:srgbClr val="000000"/>
              </a:solidFill>
            </a:endParaRPr>
          </a:p>
          <a:p>
            <a:pPr>
              <a:buClr>
                <a:srgbClr val="669900"/>
              </a:buClr>
            </a:pPr>
            <a:r>
              <a:rPr lang="en-US" sz="2400" dirty="0" smtClean="0">
                <a:solidFill>
                  <a:srgbClr val="000000"/>
                </a:solidFill>
              </a:rPr>
              <a:t>Specific yes/no questions why participant may choose to participate in HOPE</a:t>
            </a:r>
            <a:endParaRPr lang="en-US" sz="2400" dirty="0">
              <a:solidFill>
                <a:srgbClr val="000000"/>
              </a:solidFill>
            </a:endParaRPr>
          </a:p>
          <a:p>
            <a:pPr lvl="0">
              <a:buClr>
                <a:srgbClr val="669900"/>
              </a:buClr>
              <a:buNone/>
            </a:pPr>
            <a:r>
              <a:rPr lang="en-US" sz="2400" dirty="0">
                <a:solidFill>
                  <a:srgbClr val="000000"/>
                </a:solidFill>
              </a:rPr>
              <a:t>	</a:t>
            </a:r>
            <a:endParaRPr lang="en-US" sz="2400" dirty="0"/>
          </a:p>
          <a:p>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4008227"/>
      </p:ext>
    </p:extLst>
  </p:cSld>
  <p:clrMapOvr>
    <a:masterClrMapping/>
  </p:clrMapOvr>
  <mc:AlternateContent xmlns:mc="http://schemas.openxmlformats.org/markup-compatibility/2006" xmlns:p14="http://schemas.microsoft.com/office/powerpoint/2010/main">
    <mc:Choice Requires="p14">
      <p:transition spd="slow" p14:dur="2000" advTm="28140"/>
    </mc:Choice>
    <mc:Fallback xmlns="">
      <p:transition spd="slow" advTm="28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smtClean="0"/>
              <a:t>Enrollment CRFs	</a:t>
            </a:r>
            <a:endParaRPr lang="en-US" dirty="0"/>
          </a:p>
        </p:txBody>
      </p:sp>
      <p:sp>
        <p:nvSpPr>
          <p:cNvPr id="3" name="Content Placeholder 2"/>
          <p:cNvSpPr>
            <a:spLocks noGrp="1"/>
          </p:cNvSpPr>
          <p:nvPr>
            <p:ph idx="1"/>
          </p:nvPr>
        </p:nvSpPr>
        <p:spPr>
          <a:xfrm>
            <a:off x="457200" y="1721488"/>
            <a:ext cx="8305800" cy="4709032"/>
          </a:xfrm>
        </p:spPr>
        <p:txBody>
          <a:bodyPr/>
          <a:lstStyle/>
          <a:p>
            <a:pPr>
              <a:lnSpc>
                <a:spcPct val="90000"/>
              </a:lnSpc>
            </a:pPr>
            <a:r>
              <a:rPr lang="en-US" altLang="en-US" sz="2400" dirty="0" smtClean="0"/>
              <a:t>Enrollment</a:t>
            </a:r>
          </a:p>
          <a:p>
            <a:pPr>
              <a:lnSpc>
                <a:spcPct val="90000"/>
              </a:lnSpc>
            </a:pPr>
            <a:r>
              <a:rPr lang="en-US" altLang="en-US" sz="2400" dirty="0" smtClean="0"/>
              <a:t>Pregnancy Test Result</a:t>
            </a:r>
          </a:p>
          <a:p>
            <a:pPr>
              <a:lnSpc>
                <a:spcPct val="90000"/>
              </a:lnSpc>
            </a:pPr>
            <a:r>
              <a:rPr lang="en-US" altLang="en-US" sz="2400" dirty="0" smtClean="0"/>
              <a:t>Family Planning Log</a:t>
            </a:r>
          </a:p>
          <a:p>
            <a:pPr>
              <a:lnSpc>
                <a:spcPct val="90000"/>
              </a:lnSpc>
            </a:pPr>
            <a:r>
              <a:rPr lang="en-US" altLang="en-US" sz="2400" dirty="0" smtClean="0"/>
              <a:t>Concomitant Medications Y/N</a:t>
            </a:r>
          </a:p>
          <a:p>
            <a:pPr>
              <a:lnSpc>
                <a:spcPct val="90000"/>
              </a:lnSpc>
            </a:pPr>
            <a:r>
              <a:rPr lang="en-US" altLang="en-US" sz="2400" dirty="0" smtClean="0"/>
              <a:t>Specimen Storage</a:t>
            </a:r>
          </a:p>
          <a:p>
            <a:pPr>
              <a:lnSpc>
                <a:spcPct val="90000"/>
              </a:lnSpc>
            </a:pPr>
            <a:r>
              <a:rPr lang="en-US" altLang="en-US" sz="2400" dirty="0" smtClean="0"/>
              <a:t>ACASI Tracking</a:t>
            </a:r>
          </a:p>
          <a:p>
            <a:pPr>
              <a:lnSpc>
                <a:spcPct val="90000"/>
              </a:lnSpc>
            </a:pPr>
            <a:r>
              <a:rPr lang="en-US" altLang="en-US" sz="2400" dirty="0" smtClean="0"/>
              <a:t>Ring Collection and Insertion </a:t>
            </a:r>
          </a:p>
          <a:p>
            <a:pPr>
              <a:lnSpc>
                <a:spcPct val="90000"/>
              </a:lnSpc>
            </a:pPr>
            <a:r>
              <a:rPr lang="en-US" altLang="en-US" sz="2400" dirty="0" smtClean="0"/>
              <a:t>Vaginal Ring Tracking Log, if applicable</a:t>
            </a:r>
          </a:p>
          <a:p>
            <a:pPr>
              <a:lnSpc>
                <a:spcPct val="90000"/>
              </a:lnSpc>
            </a:pPr>
            <a:r>
              <a:rPr lang="en-US" altLang="en-US" sz="2400" dirty="0" smtClean="0"/>
              <a:t>Baseline Behavior Assessment</a:t>
            </a:r>
          </a:p>
          <a:p>
            <a:pPr>
              <a:lnSpc>
                <a:spcPct val="90000"/>
              </a:lnSpc>
            </a:pPr>
            <a:r>
              <a:rPr lang="en-US" altLang="en-US" sz="2400" dirty="0" smtClean="0"/>
              <a:t>Baseline Vaginal Practices Assessment</a:t>
            </a:r>
          </a:p>
          <a:p>
            <a:pPr>
              <a:lnSpc>
                <a:spcPct val="90000"/>
              </a:lnSpc>
            </a:pPr>
            <a:r>
              <a:rPr lang="en-US" altLang="en-US" sz="2400" dirty="0" smtClean="0"/>
              <a:t>Additional Study Procedures </a:t>
            </a:r>
          </a:p>
          <a:p>
            <a:pPr>
              <a:lnSpc>
                <a:spcPct val="90000"/>
              </a:lnSpc>
            </a:pPr>
            <a:r>
              <a:rPr lang="en-US" altLang="en-US" sz="2400" dirty="0" smtClean="0"/>
              <a:t>Enrollment QA/QC</a:t>
            </a:r>
          </a:p>
          <a:p>
            <a:pPr marL="0" indent="0">
              <a:lnSpc>
                <a:spcPct val="90000"/>
              </a:lnSpc>
              <a:buNone/>
            </a:pPr>
            <a:endParaRPr lang="en-US" sz="2000" i="1" dirty="0">
              <a:solidFill>
                <a:srgbClr val="00B050"/>
              </a:solidFill>
            </a:endParaRPr>
          </a:p>
          <a:p>
            <a:endParaRPr lang="en-US" sz="2800"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21546775"/>
      </p:ext>
    </p:extLst>
  </p:cSld>
  <p:clrMapOvr>
    <a:masterClrMapping/>
  </p:clrMapOvr>
  <mc:AlternateContent xmlns:mc="http://schemas.openxmlformats.org/markup-compatibility/2006" xmlns:p14="http://schemas.microsoft.com/office/powerpoint/2010/main">
    <mc:Choice Requires="p14">
      <p:transition spd="slow" p14:dur="2000" advTm="25708"/>
    </mc:Choice>
    <mc:Fallback xmlns="">
      <p:transition spd="slow" advTm="25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Baseline Vaginal Practices Assessment</a:t>
            </a:r>
            <a:endParaRPr lang="en-US" dirty="0"/>
          </a:p>
        </p:txBody>
      </p:sp>
      <p:sp>
        <p:nvSpPr>
          <p:cNvPr id="3" name="Content Placeholder 2"/>
          <p:cNvSpPr>
            <a:spLocks noGrp="1"/>
          </p:cNvSpPr>
          <p:nvPr>
            <p:ph idx="1"/>
          </p:nvPr>
        </p:nvSpPr>
        <p:spPr/>
        <p:txBody>
          <a:bodyPr/>
          <a:lstStyle/>
          <a:p>
            <a:pPr lvl="0">
              <a:buClr>
                <a:srgbClr val="669900"/>
              </a:buClr>
              <a:buFont typeface="Wingdings" pitchFamily="2" charset="2"/>
              <a:buChar char="q"/>
              <a:defRPr/>
            </a:pPr>
            <a:endParaRPr lang="en-ZA" sz="2400" dirty="0" smtClean="0">
              <a:solidFill>
                <a:srgbClr val="000000"/>
              </a:solidFill>
            </a:endParaRPr>
          </a:p>
          <a:p>
            <a:pPr lvl="0">
              <a:buClr>
                <a:srgbClr val="669900"/>
              </a:buClr>
              <a:buFont typeface="Wingdings" pitchFamily="2" charset="2"/>
              <a:buChar char="q"/>
              <a:defRPr/>
            </a:pPr>
            <a:r>
              <a:rPr lang="en-ZA" sz="2400" dirty="0" smtClean="0">
                <a:solidFill>
                  <a:srgbClr val="000000"/>
                </a:solidFill>
              </a:rPr>
              <a:t>Interviewer-administered</a:t>
            </a:r>
            <a:r>
              <a:rPr lang="en-ZA" sz="2400" dirty="0">
                <a:solidFill>
                  <a:srgbClr val="000000"/>
                </a:solidFill>
              </a:rPr>
              <a:t>, </a:t>
            </a:r>
            <a:r>
              <a:rPr lang="en-ZA" sz="2400" dirty="0" smtClean="0">
                <a:solidFill>
                  <a:srgbClr val="000000"/>
                </a:solidFill>
              </a:rPr>
              <a:t>translated</a:t>
            </a:r>
          </a:p>
          <a:p>
            <a:pPr marL="0" lvl="0" indent="0">
              <a:buClr>
                <a:srgbClr val="669900"/>
              </a:buClr>
              <a:buNone/>
              <a:defRPr/>
            </a:pPr>
            <a:endParaRPr lang="en-ZA" sz="2400" dirty="0">
              <a:solidFill>
                <a:srgbClr val="000000"/>
              </a:solidFill>
            </a:endParaRPr>
          </a:p>
          <a:p>
            <a:pPr lvl="0">
              <a:buClr>
                <a:srgbClr val="669900"/>
              </a:buClr>
              <a:buFont typeface="Wingdings" pitchFamily="2" charset="2"/>
              <a:buChar char="q"/>
              <a:defRPr/>
            </a:pPr>
            <a:r>
              <a:rPr lang="en-ZA" sz="2400" dirty="0">
                <a:solidFill>
                  <a:srgbClr val="000000"/>
                </a:solidFill>
              </a:rPr>
              <a:t>Captures use of products that may alter vaginal/intravaginal </a:t>
            </a:r>
            <a:r>
              <a:rPr lang="en-ZA" sz="2400" dirty="0" smtClean="0">
                <a:solidFill>
                  <a:srgbClr val="000000"/>
                </a:solidFill>
              </a:rPr>
              <a:t>environment</a:t>
            </a:r>
          </a:p>
          <a:p>
            <a:pPr marL="0" lvl="0" indent="0">
              <a:buClr>
                <a:srgbClr val="669900"/>
              </a:buClr>
              <a:buNone/>
              <a:defRPr/>
            </a:pPr>
            <a:endParaRPr lang="en-ZA" sz="2400" dirty="0">
              <a:solidFill>
                <a:srgbClr val="000000"/>
              </a:solidFill>
            </a:endParaRPr>
          </a:p>
          <a:p>
            <a:pPr lvl="0">
              <a:buClr>
                <a:srgbClr val="669900"/>
              </a:buClr>
              <a:buFont typeface="Wingdings" pitchFamily="2" charset="2"/>
              <a:buChar char="q"/>
              <a:defRPr/>
            </a:pPr>
            <a:r>
              <a:rPr lang="en-ZA" sz="2400" dirty="0">
                <a:solidFill>
                  <a:srgbClr val="000000"/>
                </a:solidFill>
              </a:rPr>
              <a:t>Collects info on vaginal items used during menses and in </a:t>
            </a:r>
            <a:r>
              <a:rPr lang="en-ZA" sz="2400" dirty="0" smtClean="0">
                <a:solidFill>
                  <a:srgbClr val="000000"/>
                </a:solidFill>
              </a:rPr>
              <a:t>general</a:t>
            </a:r>
          </a:p>
          <a:p>
            <a:pPr marL="0" lvl="0" indent="0">
              <a:buClr>
                <a:srgbClr val="669900"/>
              </a:buClr>
              <a:buNone/>
              <a:defRPr/>
            </a:pPr>
            <a:endParaRPr lang="en-ZA" sz="2400" dirty="0" smtClean="0">
              <a:solidFill>
                <a:srgbClr val="000000"/>
              </a:solidFill>
            </a:endParaRPr>
          </a:p>
          <a:p>
            <a:pPr lvl="0">
              <a:buClr>
                <a:srgbClr val="669900"/>
              </a:buClr>
              <a:buFont typeface="Wingdings" pitchFamily="2" charset="2"/>
              <a:buChar char="q"/>
              <a:defRPr/>
            </a:pPr>
            <a:r>
              <a:rPr lang="en-ZA" sz="2400" dirty="0" smtClean="0">
                <a:solidFill>
                  <a:srgbClr val="000000"/>
                </a:solidFill>
              </a:rPr>
              <a:t>These </a:t>
            </a:r>
            <a:r>
              <a:rPr lang="en-ZA" sz="2400" dirty="0">
                <a:solidFill>
                  <a:srgbClr val="000000"/>
                </a:solidFill>
              </a:rPr>
              <a:t>same questions will be asked </a:t>
            </a:r>
            <a:r>
              <a:rPr lang="en-ZA" sz="2400" dirty="0" smtClean="0">
                <a:solidFill>
                  <a:srgbClr val="000000"/>
                </a:solidFill>
              </a:rPr>
              <a:t>at PUEV/early </a:t>
            </a:r>
            <a:r>
              <a:rPr lang="en-ZA" sz="2400" dirty="0">
                <a:solidFill>
                  <a:srgbClr val="000000"/>
                </a:solidFill>
              </a:rPr>
              <a:t>termination</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05196883"/>
      </p:ext>
    </p:extLst>
  </p:cSld>
  <p:clrMapOvr>
    <a:masterClrMapping/>
  </p:clrMapOvr>
  <mc:AlternateContent xmlns:mc="http://schemas.openxmlformats.org/markup-compatibility/2006" xmlns:p14="http://schemas.microsoft.com/office/powerpoint/2010/main">
    <mc:Choice Requires="p14">
      <p:transition spd="slow" p14:dur="2000" advTm="34163"/>
    </mc:Choice>
    <mc:Fallback xmlns="">
      <p:transition spd="slow" advTm="34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Study Procedures</a:t>
            </a:r>
            <a:endParaRPr lang="en-US" dirty="0"/>
          </a:p>
        </p:txBody>
      </p:sp>
      <p:sp>
        <p:nvSpPr>
          <p:cNvPr id="3" name="Content Placeholder 2"/>
          <p:cNvSpPr>
            <a:spLocks noGrp="1"/>
          </p:cNvSpPr>
          <p:nvPr>
            <p:ph sz="half" idx="1"/>
          </p:nvPr>
        </p:nvSpPr>
        <p:spPr/>
        <p:txBody>
          <a:bodyPr/>
          <a:lstStyle/>
          <a:p>
            <a:pPr marL="0" indent="0">
              <a:buNone/>
            </a:pPr>
            <a:r>
              <a:rPr lang="en-US" dirty="0" smtClean="0"/>
              <a:t>Complete this form if additional CRFs completed at this visit, if indicated (i.e. Physical Exam)</a:t>
            </a:r>
          </a:p>
          <a:p>
            <a:pPr lvl="1"/>
            <a:r>
              <a:rPr lang="en-US" dirty="0" smtClean="0"/>
              <a:t>Select ‘yes’ for each form and this will add to the visit folder</a:t>
            </a:r>
          </a:p>
          <a:p>
            <a:pPr lvl="1"/>
            <a:endParaRPr lang="en-US" dirty="0"/>
          </a:p>
        </p:txBody>
      </p:sp>
      <p:sp>
        <p:nvSpPr>
          <p:cNvPr id="4" name="Content Placeholder 3"/>
          <p:cNvSpPr>
            <a:spLocks noGrp="1"/>
          </p:cNvSpPr>
          <p:nvPr>
            <p:ph sz="half" idx="2"/>
          </p:nvPr>
        </p:nvSpPr>
        <p:spPr/>
        <p:txBody>
          <a:bodyPr/>
          <a:lstStyle/>
          <a:p>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8024" y="1676400"/>
            <a:ext cx="3819494"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0857948"/>
      </p:ext>
    </p:extLst>
  </p:cSld>
  <p:clrMapOvr>
    <a:masterClrMapping/>
  </p:clrMapOvr>
  <mc:AlternateContent xmlns:mc="http://schemas.openxmlformats.org/markup-compatibility/2006" xmlns:p14="http://schemas.microsoft.com/office/powerpoint/2010/main">
    <mc:Choice Requires="p14">
      <p:transition spd="slow" p14:dur="2000" advTm="38786"/>
    </mc:Choice>
    <mc:Fallback xmlns="">
      <p:transition spd="slow" advTm="38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Visit Calendar Tool </a:t>
            </a:r>
            <a:endParaRPr lang="en-US" dirty="0"/>
          </a:p>
        </p:txBody>
      </p:sp>
      <p:pic>
        <p:nvPicPr>
          <p:cNvPr id="1026"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04800" y="2438400"/>
            <a:ext cx="8686800" cy="2688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71460900"/>
      </p:ext>
    </p:extLst>
  </p:cSld>
  <p:clrMapOvr>
    <a:masterClrMapping/>
  </p:clrMapOvr>
  <mc:AlternateContent xmlns:mc="http://schemas.openxmlformats.org/markup-compatibility/2006" xmlns:p14="http://schemas.microsoft.com/office/powerpoint/2010/main">
    <mc:Choice Requires="p14">
      <p:transition spd="slow" p14:dur="2000" advTm="58808"/>
    </mc:Choice>
    <mc:Fallback xmlns="">
      <p:transition spd="slow" advTm="58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Enrollment QA/QC</a:t>
            </a:r>
            <a:endParaRPr lang="en-US" dirty="0"/>
          </a:p>
        </p:txBody>
      </p:sp>
      <p:sp>
        <p:nvSpPr>
          <p:cNvPr id="3" name="Content Placeholder 2"/>
          <p:cNvSpPr>
            <a:spLocks noGrp="1"/>
          </p:cNvSpPr>
          <p:nvPr>
            <p:ph idx="1"/>
          </p:nvPr>
        </p:nvSpPr>
        <p:spPr/>
        <p:txBody>
          <a:bodyPr/>
          <a:lstStyle/>
          <a:p>
            <a:pPr>
              <a:buFont typeface="Wingdings" pitchFamily="2" charset="2"/>
              <a:buChar char="q"/>
              <a:defRPr/>
            </a:pPr>
            <a:r>
              <a:rPr lang="en-ZA" sz="2400" dirty="0"/>
              <a:t>During visit:</a:t>
            </a:r>
          </a:p>
          <a:p>
            <a:pPr lvl="1">
              <a:buFont typeface="Wingdings" pitchFamily="2" charset="2"/>
              <a:buChar char="q"/>
              <a:defRPr/>
            </a:pPr>
            <a:r>
              <a:rPr lang="en-ZA" sz="2400" dirty="0"/>
              <a:t>Review the </a:t>
            </a:r>
            <a:r>
              <a:rPr lang="en-ZA" sz="2400" dirty="0" smtClean="0"/>
              <a:t>2 </a:t>
            </a:r>
            <a:r>
              <a:rPr lang="en-ZA" sz="2400" dirty="0"/>
              <a:t>interviewer-administered CRFs to ensure completeness and skip patterns followed</a:t>
            </a:r>
          </a:p>
          <a:p>
            <a:pPr lvl="1">
              <a:buFont typeface="Wingdings" pitchFamily="2" charset="2"/>
              <a:buChar char="q"/>
              <a:defRPr/>
            </a:pPr>
            <a:r>
              <a:rPr lang="en-ZA" sz="2400" dirty="0" smtClean="0"/>
              <a:t>Review </a:t>
            </a:r>
            <a:r>
              <a:rPr lang="en-ZA" sz="2400" dirty="0"/>
              <a:t>visit checklist to make sure all required procedures completed, including plasma archive collection</a:t>
            </a:r>
          </a:p>
          <a:p>
            <a:pPr>
              <a:buFont typeface="Wingdings" pitchFamily="2" charset="2"/>
              <a:buChar char="q"/>
              <a:defRPr/>
            </a:pPr>
            <a:r>
              <a:rPr lang="en-ZA" sz="2400" dirty="0"/>
              <a:t>If </a:t>
            </a:r>
            <a:r>
              <a:rPr lang="en-ZA" sz="2400" dirty="0" smtClean="0"/>
              <a:t>Enrolled</a:t>
            </a:r>
            <a:endParaRPr lang="en-ZA" sz="2400" dirty="0"/>
          </a:p>
          <a:p>
            <a:pPr lvl="1">
              <a:buFont typeface="Wingdings" pitchFamily="2" charset="2"/>
              <a:buChar char="q"/>
              <a:defRPr/>
            </a:pPr>
            <a:r>
              <a:rPr lang="en-ZA" sz="2400" dirty="0" smtClean="0"/>
              <a:t>Submit </a:t>
            </a:r>
            <a:r>
              <a:rPr lang="en-ZA" sz="2400" dirty="0"/>
              <a:t>all appropriate SV and EV forms to </a:t>
            </a:r>
            <a:r>
              <a:rPr lang="en-ZA" sz="2400" dirty="0" smtClean="0"/>
              <a:t>SCHARP via </a:t>
            </a:r>
            <a:r>
              <a:rPr lang="en-ZA" sz="2400" dirty="0" err="1" smtClean="0"/>
              <a:t>Medidata</a:t>
            </a:r>
            <a:r>
              <a:rPr lang="en-ZA" sz="2400" dirty="0" smtClean="0"/>
              <a:t> Rave</a:t>
            </a:r>
            <a:endParaRPr lang="en-ZA" sz="2400" dirty="0"/>
          </a:p>
          <a:p>
            <a:pPr lvl="1">
              <a:buFont typeface="Wingdings" pitchFamily="2" charset="2"/>
              <a:buChar char="q"/>
              <a:defRPr/>
            </a:pPr>
            <a:r>
              <a:rPr lang="en-ZA" sz="2400" dirty="0" smtClean="0"/>
              <a:t>Submit appropriate </a:t>
            </a:r>
            <a:r>
              <a:rPr lang="en-ZA" sz="2400" dirty="0"/>
              <a:t>lab results/pelvic exam CRFs i</a:t>
            </a:r>
            <a:r>
              <a:rPr lang="en-ZA" sz="2400" dirty="0" smtClean="0"/>
              <a:t>n </a:t>
            </a:r>
            <a:r>
              <a:rPr lang="en-ZA" sz="2400" dirty="0"/>
              <a:t>cases where repeat results are available </a:t>
            </a:r>
          </a:p>
          <a:p>
            <a:endParaRPr lang="en-US" sz="2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18287761"/>
      </p:ext>
    </p:extLst>
  </p:cSld>
  <p:clrMapOvr>
    <a:masterClrMapping/>
  </p:clrMapOvr>
  <mc:AlternateContent xmlns:mc="http://schemas.openxmlformats.org/markup-compatibility/2006" xmlns:p14="http://schemas.microsoft.com/office/powerpoint/2010/main">
    <mc:Choice Requires="p14">
      <p:transition spd="slow" p14:dur="2000" advTm="62224"/>
    </mc:Choice>
    <mc:Fallback xmlns="">
      <p:transition spd="slow" advTm="62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Enrollment</a:t>
            </a:r>
            <a:endParaRPr lang="en-US" dirty="0"/>
          </a:p>
        </p:txBody>
      </p:sp>
      <p:sp>
        <p:nvSpPr>
          <p:cNvPr id="3" name="Content Placeholder 2"/>
          <p:cNvSpPr>
            <a:spLocks noGrp="1"/>
          </p:cNvSpPr>
          <p:nvPr>
            <p:ph idx="1"/>
          </p:nvPr>
        </p:nvSpPr>
        <p:spPr/>
        <p:txBody>
          <a:bodyPr/>
          <a:lstStyle/>
          <a:p>
            <a:r>
              <a:rPr lang="en-US" dirty="0" smtClean="0"/>
              <a:t>Captures Screening/Enrollment Informed Consent Date </a:t>
            </a:r>
          </a:p>
          <a:p>
            <a:r>
              <a:rPr lang="en-US" u="sng" dirty="0" smtClean="0">
                <a:ea typeface="ＭＳ Ｐゴシック" pitchFamily="34" charset="-128"/>
              </a:rPr>
              <a:t>Item </a:t>
            </a:r>
            <a:r>
              <a:rPr lang="en-US" u="sng" dirty="0">
                <a:ea typeface="ＭＳ Ｐゴシック" pitchFamily="34" charset="-128"/>
              </a:rPr>
              <a:t>3:</a:t>
            </a:r>
            <a:r>
              <a:rPr lang="en-US" dirty="0">
                <a:ea typeface="ＭＳ Ｐゴシック" pitchFamily="34" charset="-128"/>
              </a:rPr>
              <a:t> Mark ‘pending’ box and update later if post-study storage consent not </a:t>
            </a:r>
            <a:r>
              <a:rPr lang="en-US" dirty="0" smtClean="0">
                <a:ea typeface="ＭＳ Ｐゴシック" pitchFamily="34" charset="-128"/>
              </a:rPr>
              <a:t>provided </a:t>
            </a:r>
            <a:r>
              <a:rPr lang="en-US" dirty="0">
                <a:ea typeface="ＭＳ Ｐゴシック" pitchFamily="34" charset="-128"/>
              </a:rPr>
              <a:t>at EV; change response as needed if ppt changes her </a:t>
            </a:r>
            <a:r>
              <a:rPr lang="en-US" dirty="0" smtClean="0">
                <a:ea typeface="ＭＳ Ｐゴシック" pitchFamily="34" charset="-128"/>
              </a:rPr>
              <a:t>mind</a:t>
            </a:r>
          </a:p>
          <a:p>
            <a:r>
              <a:rPr lang="en-US" dirty="0" smtClean="0">
                <a:ea typeface="ＭＳ Ｐゴシック" pitchFamily="34" charset="-128"/>
              </a:rPr>
              <a:t>HIV item </a:t>
            </a:r>
            <a:r>
              <a:rPr lang="en-US" dirty="0">
                <a:ea typeface="ＭＳ Ｐゴシック" pitchFamily="34" charset="-128"/>
              </a:rPr>
              <a:t>used to document in the database the </a:t>
            </a:r>
            <a:r>
              <a:rPr lang="en-US" dirty="0" err="1">
                <a:ea typeface="ＭＳ Ｐゴシック" pitchFamily="34" charset="-128"/>
              </a:rPr>
              <a:t>ppt’s</a:t>
            </a:r>
            <a:r>
              <a:rPr lang="en-US" dirty="0">
                <a:ea typeface="ＭＳ Ｐゴシック" pitchFamily="34" charset="-128"/>
              </a:rPr>
              <a:t> eligibility </a:t>
            </a:r>
          </a:p>
          <a:p>
            <a:r>
              <a:rPr lang="en-US" dirty="0" smtClean="0">
                <a:ea typeface="ＭＳ Ｐゴシック" pitchFamily="34" charset="-128"/>
              </a:rPr>
              <a:t>Date of Enrollment</a:t>
            </a:r>
            <a:endParaRPr lang="en-US" dirty="0">
              <a:ea typeface="ＭＳ Ｐゴシック" pitchFamily="34" charset="-128"/>
            </a:endParaRP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80792932"/>
      </p:ext>
    </p:extLst>
  </p:cSld>
  <p:clrMapOvr>
    <a:masterClrMapping/>
  </p:clrMapOvr>
  <mc:AlternateContent xmlns:mc="http://schemas.openxmlformats.org/markup-compatibility/2006" xmlns:p14="http://schemas.microsoft.com/office/powerpoint/2010/main">
    <mc:Choice Requires="p14">
      <p:transition spd="slow" p14:dur="2000" advTm="4892"/>
    </mc:Choice>
    <mc:Fallback xmlns="">
      <p:transition spd="slow" advTm="4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Enrollment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819275"/>
            <a:ext cx="6619875" cy="427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4233250"/>
      </p:ext>
    </p:extLst>
  </p:cSld>
  <p:clrMapOvr>
    <a:masterClrMapping/>
  </p:clrMapOvr>
  <mc:AlternateContent xmlns:mc="http://schemas.openxmlformats.org/markup-compatibility/2006" xmlns:p14="http://schemas.microsoft.com/office/powerpoint/2010/main">
    <mc:Choice Requires="p14">
      <p:transition spd="slow" p14:dur="2000" advTm="67876"/>
    </mc:Choice>
    <mc:Fallback xmlns="">
      <p:transition spd="slow" advTm="67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Pregnancy Test Result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1979" y="1616406"/>
            <a:ext cx="4171950" cy="4479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9198560"/>
      </p:ext>
    </p:extLst>
  </p:cSld>
  <p:clrMapOvr>
    <a:masterClrMapping/>
  </p:clrMapOvr>
  <mc:AlternateContent xmlns:mc="http://schemas.openxmlformats.org/markup-compatibility/2006" xmlns:p14="http://schemas.microsoft.com/office/powerpoint/2010/main">
    <mc:Choice Requires="p14">
      <p:transition spd="slow" p14:dur="2000" advTm="26536"/>
    </mc:Choice>
    <mc:Fallback xmlns="">
      <p:transition spd="slow" advTm="26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Planning Log </a:t>
            </a:r>
            <a:endParaRPr lang="en-US" dirty="0"/>
          </a:p>
        </p:txBody>
      </p:sp>
      <p:sp>
        <p:nvSpPr>
          <p:cNvPr id="3" name="Content Placeholder 2"/>
          <p:cNvSpPr>
            <a:spLocks noGrp="1"/>
          </p:cNvSpPr>
          <p:nvPr>
            <p:ph idx="1"/>
          </p:nvPr>
        </p:nvSpPr>
        <p:spPr>
          <a:xfrm>
            <a:off x="457200" y="1600200"/>
            <a:ext cx="8229600" cy="5257800"/>
          </a:xfrm>
        </p:spPr>
        <p:txBody>
          <a:bodyPr/>
          <a:lstStyle/>
          <a:p>
            <a:r>
              <a:rPr lang="en-US" sz="2000" dirty="0" smtClean="0"/>
              <a:t>Complete based on participant self-report</a:t>
            </a:r>
          </a:p>
          <a:p>
            <a:r>
              <a:rPr lang="en-US" sz="2000" dirty="0" smtClean="0"/>
              <a:t>Enter all methods the participant is </a:t>
            </a:r>
            <a:r>
              <a:rPr lang="en-US" sz="2000" b="1" u="sng" dirty="0" smtClean="0"/>
              <a:t>currently using</a:t>
            </a:r>
            <a:r>
              <a:rPr lang="en-US" sz="2000" dirty="0" smtClean="0"/>
              <a:t>; do not include methods she is planning to use</a:t>
            </a:r>
          </a:p>
          <a:p>
            <a:r>
              <a:rPr lang="en-US" sz="2000" dirty="0" smtClean="0"/>
              <a:t>Record date the participant starting using that particular method </a:t>
            </a:r>
          </a:p>
          <a:p>
            <a:pPr lvl="1"/>
            <a:r>
              <a:rPr lang="en-US" sz="2000" dirty="0" smtClean="0"/>
              <a:t>Ensure medications recorded on Con Meds also (dates of use may differ) </a:t>
            </a:r>
          </a:p>
          <a:p>
            <a:r>
              <a:rPr lang="en-US" sz="2000" dirty="0" smtClean="0"/>
              <a:t>Expect ‘ongoing’ to be selected at Enrollment for item date regimen stopped</a:t>
            </a:r>
          </a:p>
          <a:p>
            <a:r>
              <a:rPr lang="en-US" sz="2000" dirty="0" smtClean="0"/>
              <a:t>If the participant stops using that particular regimen, update with the date regimen stopped</a:t>
            </a:r>
          </a:p>
          <a:p>
            <a:r>
              <a:rPr lang="en-US" sz="2000" dirty="0" smtClean="0"/>
              <a:t>Update as needed during follow-up</a:t>
            </a:r>
          </a:p>
          <a:p>
            <a:r>
              <a:rPr lang="en-US" sz="2000" dirty="0" smtClean="0"/>
              <a:t>Additional items at Enrollment Only </a:t>
            </a:r>
          </a:p>
          <a:p>
            <a:pPr lvl="1"/>
            <a:r>
              <a:rPr lang="en-US" sz="1600" dirty="0" smtClean="0"/>
              <a:t>If family planning method is same method at her last visit in ASPIRE</a:t>
            </a:r>
          </a:p>
          <a:p>
            <a:pPr lvl="1"/>
            <a:r>
              <a:rPr lang="en-US" sz="1600" dirty="0" smtClean="0"/>
              <a:t>If not the same method, the reason for changing or stopping </a:t>
            </a:r>
            <a:endParaRPr lang="en-US" sz="16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44075469"/>
      </p:ext>
    </p:extLst>
  </p:cSld>
  <p:clrMapOvr>
    <a:masterClrMapping/>
  </p:clrMapOvr>
  <mc:AlternateContent xmlns:mc="http://schemas.openxmlformats.org/markup-compatibility/2006" xmlns:p14="http://schemas.microsoft.com/office/powerpoint/2010/main">
    <mc:Choice Requires="p14">
      <p:transition spd="slow" p14:dur="2000" advTm="115389"/>
    </mc:Choice>
    <mc:Fallback xmlns="">
      <p:transition spd="slow" advTm="115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Planning Log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3" name="Content Placeholder 2"/>
          <p:cNvSpPr>
            <a:spLocks noGrp="1"/>
          </p:cNvSpPr>
          <p:nvPr>
            <p:ph idx="1"/>
          </p:nvPr>
        </p:nvSpPr>
        <p:spPr>
          <a:xfrm>
            <a:off x="457200" y="2057400"/>
            <a:ext cx="6934200" cy="4328032"/>
          </a:xfrm>
        </p:spPr>
        <p:txBody>
          <a:bodyPr/>
          <a:lstStyle/>
          <a:p>
            <a:endParaRPr lang="en-US" dirty="0"/>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743075"/>
            <a:ext cx="3879078"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3303" y="1817313"/>
            <a:ext cx="4142121" cy="4614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5859017"/>
      </p:ext>
    </p:extLst>
  </p:cSld>
  <p:clrMapOvr>
    <a:masterClrMapping/>
  </p:clrMapOvr>
  <mc:AlternateContent xmlns:mc="http://schemas.openxmlformats.org/markup-compatibility/2006" xmlns:p14="http://schemas.microsoft.com/office/powerpoint/2010/main">
    <mc:Choice Requires="p14">
      <p:transition spd="slow" p14:dur="2000" advTm="18003"/>
    </mc:Choice>
    <mc:Fallback xmlns="">
      <p:transition spd="slow" advTm="18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Concomitant Medications Y/N</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838" y="2047875"/>
            <a:ext cx="7172325" cy="276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3997635"/>
      </p:ext>
    </p:extLst>
  </p:cSld>
  <p:clrMapOvr>
    <a:masterClrMapping/>
  </p:clrMapOvr>
  <mc:AlternateContent xmlns:mc="http://schemas.openxmlformats.org/markup-compatibility/2006" xmlns:p14="http://schemas.microsoft.com/office/powerpoint/2010/main">
    <mc:Choice Requires="p14">
      <p:transition spd="slow" p14:dur="2000" advTm="39233"/>
    </mc:Choice>
    <mc:Fallback xmlns="">
      <p:transition spd="slow" advTm="39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Specimen Storage </a:t>
            </a:r>
            <a:endParaRPr lang="en-US" dirty="0"/>
          </a:p>
        </p:txBody>
      </p:sp>
      <p:sp>
        <p:nvSpPr>
          <p:cNvPr id="3" name="Content Placeholder 2"/>
          <p:cNvSpPr>
            <a:spLocks noGrp="1"/>
          </p:cNvSpPr>
          <p:nvPr>
            <p:ph idx="1"/>
          </p:nvPr>
        </p:nvSpPr>
        <p:spPr/>
        <p:txBody>
          <a:bodyPr/>
          <a:lstStyle/>
          <a:p>
            <a:r>
              <a:rPr lang="en-US" sz="2000" dirty="0" smtClean="0"/>
              <a:t>Documents collection and storage of:</a:t>
            </a:r>
          </a:p>
          <a:p>
            <a:pPr lvl="1"/>
            <a:r>
              <a:rPr lang="en-US" sz="2000" dirty="0"/>
              <a:t>H</a:t>
            </a:r>
            <a:r>
              <a:rPr lang="en-US" sz="2000" dirty="0" smtClean="0"/>
              <a:t>air specimens for PK</a:t>
            </a:r>
          </a:p>
          <a:p>
            <a:pPr lvl="2"/>
            <a:r>
              <a:rPr lang="en-US" sz="2000" dirty="0" smtClean="0"/>
              <a:t>Reason if hair collection not done</a:t>
            </a:r>
          </a:p>
          <a:p>
            <a:pPr marL="914400" lvl="2" indent="0">
              <a:buNone/>
            </a:pPr>
            <a:endParaRPr lang="en-US" sz="2000" dirty="0" smtClean="0"/>
          </a:p>
          <a:p>
            <a:pPr lvl="1"/>
            <a:r>
              <a:rPr lang="en-US" sz="2000" dirty="0"/>
              <a:t>S</a:t>
            </a:r>
            <a:r>
              <a:rPr lang="en-US" sz="2000" dirty="0" smtClean="0"/>
              <a:t>elf-collected vaginal fluid swab</a:t>
            </a:r>
          </a:p>
          <a:p>
            <a:pPr lvl="2"/>
            <a:r>
              <a:rPr lang="en-US" sz="2000" dirty="0" smtClean="0"/>
              <a:t>Blood visible on swab? Used to inform swab analyses done at Laboratory Center</a:t>
            </a:r>
          </a:p>
          <a:p>
            <a:pPr lvl="2"/>
            <a:r>
              <a:rPr lang="en-US" sz="2000" dirty="0" smtClean="0"/>
              <a:t>Documents if used ring in place at time of swab collection </a:t>
            </a:r>
          </a:p>
          <a:p>
            <a:pPr marL="914400" lvl="2" indent="0">
              <a:buNone/>
            </a:pPr>
            <a:endParaRPr lang="en-US" sz="2000" dirty="0" smtClean="0"/>
          </a:p>
          <a:p>
            <a:pPr lvl="1"/>
            <a:r>
              <a:rPr lang="en-US" sz="2000" dirty="0"/>
              <a:t>P</a:t>
            </a:r>
            <a:r>
              <a:rPr lang="en-US" sz="2000" dirty="0" smtClean="0"/>
              <a:t>lasma storage </a:t>
            </a:r>
          </a:p>
          <a:p>
            <a:r>
              <a:rPr lang="en-US" sz="2000" dirty="0" smtClean="0"/>
              <a:t>Enter specimens as “stored” if collected and sent for storage; update if you find out later that specimens were not stored </a:t>
            </a:r>
            <a:endParaRPr lang="en-US" sz="2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46207507"/>
      </p:ext>
    </p:extLst>
  </p:cSld>
  <p:clrMapOvr>
    <a:masterClrMapping/>
  </p:clrMapOvr>
  <mc:AlternateContent xmlns:mc="http://schemas.openxmlformats.org/markup-compatibility/2006" xmlns:p14="http://schemas.microsoft.com/office/powerpoint/2010/main">
    <mc:Choice Requires="p14">
      <p:transition spd="slow" p14:dur="2000" advTm="26516"/>
    </mc:Choice>
    <mc:Fallback xmlns="">
      <p:transition spd="slow" advTm="26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OWBARVISIBLE" val="True"/>
  <p:tag name="CSVFORMAT" val="0"/>
  <p:tag name="COUNTDOWNSTYLE" val="-1"/>
  <p:tag name="COUNTDOWNSECONDS" val="10"/>
  <p:tag name="BACKUPSESSIONS" val="True"/>
  <p:tag name="REVIEWONLY" val="False"/>
  <p:tag name="RACEENDPOINTS" val="100"/>
  <p:tag name="PARTICIPANTSINLEADERBOARD" val="5"/>
  <p:tag name="BUBBLESIZEVISIBLE" val="True"/>
  <p:tag name="CUSTOMGRIDBACKCOLOR" val="-722948"/>
  <p:tag name="CUSTOMCELLBACKCOLOR3" val="-268652"/>
  <p:tag name="DISPLAYDEVICENUMBER" val="True"/>
  <p:tag name="AUTOSIZEGRID" val="True"/>
  <p:tag name="POLLINGCYCLE" val="2"/>
  <p:tag name="INCLUDENONRESPONDERS" val="False"/>
  <p:tag name="CORRECTPOINTVALUE" val="1"/>
  <p:tag name="ZEROBASED" val="False"/>
  <p:tag name="FIBDISPLAYRESULTS" val="True"/>
  <p:tag name="PRRESPONSE1" val="10"/>
  <p:tag name="PRRESPONSE5" val="6"/>
  <p:tag name="PRRESPONSE9" val="2"/>
  <p:tag name="TASKPANEKEY" val="61d8a3e7-4184-4e7d-9c93-462baf318fb2"/>
  <p:tag name="USESECONDARYMONITOR" val="True"/>
  <p:tag name="ANSWERNOWTEXT" val="Answer Now"/>
  <p:tag name="INPUTSOURCE" val="1"/>
  <p:tag name="CHARTVALUEFORMAT" val="0%"/>
  <p:tag name="STDCHART" val="1"/>
  <p:tag name="TEAMSINLEADERBOARD" val="5"/>
  <p:tag name="BUBBLEGROUPING" val="3"/>
  <p:tag name="CUSTOMCELLBACKCOLOR2" val="-13395457"/>
  <p:tag name="DISPLAYDEVICEID" val="True"/>
  <p:tag name="GRIDPOSITION" val="1"/>
  <p:tag name="RESETCHARTS" val="True"/>
  <p:tag name="INCORRECTPOINTVALUE" val="0"/>
  <p:tag name="CHARTSCALE" val="True"/>
  <p:tag name="FIBDISPLAYKEYWORDS" val="True"/>
  <p:tag name="PRRESPONSE6" val="5"/>
  <p:tag name="SHOWFLASHWARNING" val="True"/>
  <p:tag name="EXPANDSHOWBAR" val="False"/>
  <p:tag name="RESPCOUNTERSTYLE" val="-1"/>
  <p:tag name="ALLOWDUPLICATES" val="False"/>
  <p:tag name="AUTOUPDATEALIASES" val="True"/>
  <p:tag name="MAXRESPONDERS" val="5"/>
  <p:tag name="CUSTOMCELLFORECOLOR" val="-16777216"/>
  <p:tag name="DISPLAYNAME" val="True"/>
  <p:tag name="GRIDFONTSIZE" val="12"/>
  <p:tag name="INCLUDEPPT" val="True"/>
  <p:tag name="AUTOADJUSTPARTRANGE" val="True"/>
  <p:tag name="PRRESPONSE2" val="9"/>
  <p:tag name="PRRESPONSE8" val="3"/>
  <p:tag name="POWERPOINTVERSION" val="14.0"/>
  <p:tag name="RESPCOUNTERFORMAT" val="0"/>
  <p:tag name="AUTOADVANCE" val="False"/>
  <p:tag name="SKIPREMAININGRACESLIDES" val="True"/>
  <p:tag name="CUSTOMCELLBACKCOLOR1" val="-657956"/>
  <p:tag name="GRIDROTATIONINTERVAL" val="2"/>
  <p:tag name="MULTIRESPDIVISOR" val="1"/>
  <p:tag name="ADVANCEDSETTINGSVIEW" val="False"/>
  <p:tag name="PRRESPONSE4" val="7"/>
  <p:tag name="TPVERSION" val="2008"/>
  <p:tag name="RESPTABLESTYLE" val="-1"/>
  <p:tag name="RACERSMAXDISPLAYED" val="5"/>
  <p:tag name="DEFAULTNUMTEAMS" val="5"/>
  <p:tag name="GRIDSIZE" val="{Width=800, Height=600}"/>
  <p:tag name="REALTIMEBACKUP" val="False"/>
  <p:tag name="PRRESPONSE3" val="8"/>
  <p:tag name="SAVECSVWITHSESSION" val="False"/>
  <p:tag name="BACKUPMAINTENANCE" val="7"/>
  <p:tag name="BUBBLEVALUEFORMAT" val="0.0"/>
  <p:tag name="CHARTCOLORS" val="0"/>
  <p:tag name="FIBNUMRESULTS" val="5"/>
  <p:tag name="ALWAYSOPENPOLL" val="False"/>
  <p:tag name="ROTATIONINTERVAL" val="2"/>
  <p:tag name="USESCHEMECOLORS" val="True"/>
  <p:tag name="REALTIMEBACKUPPATH" val="(None)"/>
  <p:tag name="BULLETTYPE" val="3"/>
  <p:tag name="BUBBLENAMEVISIBLE" val="True"/>
  <p:tag name="ALLOWUSERFEEDBACK" val="True"/>
  <p:tag name="ANSWERNOWSTYLE" val="-1"/>
  <p:tag name="GRIDOPACITY" val="90"/>
  <p:tag name="PRRESPONSE10" val="1"/>
  <p:tag name="CHARTLABELS" val="1"/>
  <p:tag name="RACEANIMATIONSPEED" val="3"/>
  <p:tag name="NUMRESPONSES" val="1"/>
  <p:tag name="CUSTOMCELLBACKCOLOR4" val="-8355712"/>
  <p:tag name="PRRESPONSE7" val="4"/>
  <p:tag name="FIBINCLUDEOTHER" val="True"/>
  <p:tag name="DELIMITERS" val="3.1"/>
  <p:tag name="TPFULLVERSION" val="4.3.2.1178"/>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4_Quadrant">
  <a:themeElements>
    <a:clrScheme name="Quadrant 12">
      <a:dk1>
        <a:srgbClr val="000000"/>
      </a:dk1>
      <a:lt1>
        <a:srgbClr val="FFFFFF"/>
      </a:lt1>
      <a:dk2>
        <a:srgbClr val="000000"/>
      </a:dk2>
      <a:lt2>
        <a:srgbClr val="669900"/>
      </a:lt2>
      <a:accent1>
        <a:srgbClr val="800080"/>
      </a:accent1>
      <a:accent2>
        <a:srgbClr val="800080"/>
      </a:accent2>
      <a:accent3>
        <a:srgbClr val="FFFFFF"/>
      </a:accent3>
      <a:accent4>
        <a:srgbClr val="000000"/>
      </a:accent4>
      <a:accent5>
        <a:srgbClr val="C0AAC0"/>
      </a:accent5>
      <a:accent6>
        <a:srgbClr val="730073"/>
      </a:accent6>
      <a:hlink>
        <a:srgbClr val="996633"/>
      </a:hlink>
      <a:folHlink>
        <a:srgbClr val="993300"/>
      </a:folHlink>
    </a:clrScheme>
    <a:fontScheme name="Quadra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
      <a:clrScheme name="Quadrant 10">
        <a:dk1>
          <a:srgbClr val="000000"/>
        </a:dk1>
        <a:lt1>
          <a:srgbClr val="FFFFFF"/>
        </a:lt1>
        <a:dk2>
          <a:srgbClr val="420000"/>
        </a:dk2>
        <a:lt2>
          <a:srgbClr val="669900"/>
        </a:lt2>
        <a:accent1>
          <a:srgbClr val="800080"/>
        </a:accent1>
        <a:accent2>
          <a:srgbClr val="999966"/>
        </a:accent2>
        <a:accent3>
          <a:srgbClr val="FFFFFF"/>
        </a:accent3>
        <a:accent4>
          <a:srgbClr val="000000"/>
        </a:accent4>
        <a:accent5>
          <a:srgbClr val="C0AAC0"/>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11">
        <a:dk1>
          <a:srgbClr val="000000"/>
        </a:dk1>
        <a:lt1>
          <a:srgbClr val="FFFFFF"/>
        </a:lt1>
        <a:dk2>
          <a:srgbClr val="420000"/>
        </a:dk2>
        <a:lt2>
          <a:srgbClr val="669900"/>
        </a:lt2>
        <a:accent1>
          <a:srgbClr val="800080"/>
        </a:accent1>
        <a:accent2>
          <a:srgbClr val="800080"/>
        </a:accent2>
        <a:accent3>
          <a:srgbClr val="FFFFFF"/>
        </a:accent3>
        <a:accent4>
          <a:srgbClr val="000000"/>
        </a:accent4>
        <a:accent5>
          <a:srgbClr val="C0AAC0"/>
        </a:accent5>
        <a:accent6>
          <a:srgbClr val="730073"/>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12">
        <a:dk1>
          <a:srgbClr val="000000"/>
        </a:dk1>
        <a:lt1>
          <a:srgbClr val="FFFFFF"/>
        </a:lt1>
        <a:dk2>
          <a:srgbClr val="000000"/>
        </a:dk2>
        <a:lt2>
          <a:srgbClr val="669900"/>
        </a:lt2>
        <a:accent1>
          <a:srgbClr val="800080"/>
        </a:accent1>
        <a:accent2>
          <a:srgbClr val="800080"/>
        </a:accent2>
        <a:accent3>
          <a:srgbClr val="FFFFFF"/>
        </a:accent3>
        <a:accent4>
          <a:srgbClr val="000000"/>
        </a:accent4>
        <a:accent5>
          <a:srgbClr val="C0AAC0"/>
        </a:accent5>
        <a:accent6>
          <a:srgbClr val="730073"/>
        </a:accent6>
        <a:hlink>
          <a:srgbClr val="996633"/>
        </a:hlink>
        <a:folHlink>
          <a:srgbClr val="9933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Day xmlns="EE46082F-C198-4CB5-9620-9A849056120C" xsi:nil="true"/>
    <Status xmlns="ee46082f-c198-4cb5-9620-9a849056120c" xsi:nil="true"/>
    <TrainingType xmlns="EE46082F-C198-4CB5-9620-9A849056120C">Study Specific</TrainingType>
    <DocType xmlns="EE46082F-C198-4CB5-9620-9A849056120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42BCD7002D0A448BEE7732B5A98971A" ma:contentTypeVersion="3" ma:contentTypeDescription="Create a new document." ma:contentTypeScope="" ma:versionID="e02ee09830479890d3826c688a0a3fef">
  <xsd:schema xmlns:xsd="http://www.w3.org/2001/XMLSchema" xmlns:xs="http://www.w3.org/2001/XMLSchema" xmlns:p="http://schemas.microsoft.com/office/2006/metadata/properties" xmlns:ns2="EE46082F-C198-4CB5-9620-9A849056120C" xmlns:ns3="ee46082f-c198-4cb5-9620-9a849056120c" xmlns:ns4="0cdb9d7b-3bdb-4b1c-be50-7737cb6ee7a2" targetNamespace="http://schemas.microsoft.com/office/2006/metadata/properties" ma:root="true" ma:fieldsID="c0bda97d02a2442ba92bddb079402372" ns2:_="" ns3:_="" ns4:_="">
    <xsd:import namespace="EE46082F-C198-4CB5-9620-9A849056120C"/>
    <xsd:import namespace="ee46082f-c198-4cb5-9620-9a849056120c"/>
    <xsd:import namespace="0cdb9d7b-3bdb-4b1c-be50-7737cb6ee7a2"/>
    <xsd:element name="properties">
      <xsd:complexType>
        <xsd:sequence>
          <xsd:element name="documentManagement">
            <xsd:complexType>
              <xsd:all>
                <xsd:element ref="ns2:TrainingType" minOccurs="0"/>
                <xsd:element ref="ns2:DocType" minOccurs="0"/>
                <xsd:element ref="ns2:Day" minOccurs="0"/>
                <xsd:element ref="ns3:Status"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46082F-C198-4CB5-9620-9A849056120C" elementFormDefault="qualified">
    <xsd:import namespace="http://schemas.microsoft.com/office/2006/documentManagement/types"/>
    <xsd:import namespace="http://schemas.microsoft.com/office/infopath/2007/PartnerControls"/>
    <xsd:element name="TrainingType" ma:index="8" nillable="true" ma:displayName="TrainingType" ma:format="Dropdown" ma:internalName="TrainingType">
      <xsd:simpleType>
        <xsd:restriction base="dms:Choice">
          <xsd:enumeration value="Study Specific"/>
          <xsd:enumeration value="Refresher"/>
          <xsd:enumeration value="Other"/>
        </xsd:restriction>
      </xsd:simpleType>
    </xsd:element>
    <xsd:element name="DocType" ma:index="9" nillable="true" ma:displayName="DocType" ma:format="Dropdown" ma:internalName="DocType">
      <xsd:simpleType>
        <xsd:restriction base="dms:Choice">
          <xsd:enumeration value="Agenda"/>
          <xsd:enumeration value="Evaluations"/>
          <xsd:enumeration value="Presentations"/>
          <xsd:enumeration value="Logistics"/>
          <xsd:enumeration value="Handouts/Scenario"/>
          <xsd:enumeration value="Report"/>
          <xsd:enumeration value="Other"/>
        </xsd:restriction>
      </xsd:simpleType>
    </xsd:element>
    <xsd:element name="Day" ma:index="10" nillable="true" ma:displayName="Day" ma:internalName="Day">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e46082f-c198-4cb5-9620-9a849056120c" elementFormDefault="qualified">
    <xsd:import namespace="http://schemas.microsoft.com/office/2006/documentManagement/types"/>
    <xsd:import namespace="http://schemas.microsoft.com/office/infopath/2007/PartnerControls"/>
    <xsd:element name="Status" ma:index="11" nillable="true" ma:displayName="Status" ma:format="Dropdown" ma:internalName="Status">
      <xsd:simpleType>
        <xsd:restriction base="dms:Choice">
          <xsd:enumeration value="Draft"/>
          <xsd:enumeration value="Archive"/>
          <xsd:enumeration value="Final"/>
        </xsd:restriction>
      </xsd:simpleType>
    </xsd:element>
  </xsd:schema>
  <xsd:schema xmlns:xsd="http://www.w3.org/2001/XMLSchema" xmlns:xs="http://www.w3.org/2001/XMLSchema" xmlns:dms="http://schemas.microsoft.com/office/2006/documentManagement/types" xmlns:pc="http://schemas.microsoft.com/office/infopath/2007/PartnerControls" targetNamespace="0cdb9d7b-3bdb-4b1c-be50-7737cb6ee7a2"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customXsn xmlns="http://schemas.microsoft.com/office/2006/metadata/customXsn">
  <xsnLocation/>
  <cached>True</cached>
  <openByDefault>True</openByDefault>
  <xsnScope/>
</customXsn>
</file>

<file path=customXml/itemProps1.xml><?xml version="1.0" encoding="utf-8"?>
<ds:datastoreItem xmlns:ds="http://schemas.openxmlformats.org/officeDocument/2006/customXml" ds:itemID="{14369553-D15B-4810-BB19-2FBA46A292ED}">
  <ds:schemaRefs>
    <ds:schemaRef ds:uri="http://schemas.microsoft.com/office/infopath/2007/PartnerControls"/>
    <ds:schemaRef ds:uri="http://schemas.openxmlformats.org/package/2006/metadata/core-properties"/>
    <ds:schemaRef ds:uri="http://purl.org/dc/terms/"/>
    <ds:schemaRef ds:uri="http://purl.org/dc/dcmitype/"/>
    <ds:schemaRef ds:uri="http://schemas.microsoft.com/office/2006/metadata/properties"/>
    <ds:schemaRef ds:uri="http://schemas.microsoft.com/office/2006/documentManagement/types"/>
    <ds:schemaRef ds:uri="http://www.w3.org/XML/1998/namespace"/>
    <ds:schemaRef ds:uri="http://purl.org/dc/elements/1.1/"/>
  </ds:schemaRefs>
</ds:datastoreItem>
</file>

<file path=customXml/itemProps2.xml><?xml version="1.0" encoding="utf-8"?>
<ds:datastoreItem xmlns:ds="http://schemas.openxmlformats.org/officeDocument/2006/customXml" ds:itemID="{F2E16B90-A660-4270-AD7C-D3C8423B90C3}"/>
</file>

<file path=customXml/itemProps3.xml><?xml version="1.0" encoding="utf-8"?>
<ds:datastoreItem xmlns:ds="http://schemas.openxmlformats.org/officeDocument/2006/customXml" ds:itemID="{AD88C0D2-07A9-4A7A-A34B-3756E76172BD}">
  <ds:schemaRefs>
    <ds:schemaRef ds:uri="http://schemas.microsoft.com/sharepoint/v3/contenttype/forms"/>
  </ds:schemaRefs>
</ds:datastoreItem>
</file>

<file path=customXml/itemProps4.xml><?xml version="1.0" encoding="utf-8"?>
<ds:datastoreItem xmlns:ds="http://schemas.openxmlformats.org/officeDocument/2006/customXml" ds:itemID="{F5519B8F-A9B1-4BAE-84AA-1BDF51C1E50E}"/>
</file>

<file path=docProps/app.xml><?xml version="1.0" encoding="utf-8"?>
<Properties xmlns="http://schemas.openxmlformats.org/officeDocument/2006/extended-properties" xmlns:vt="http://schemas.openxmlformats.org/officeDocument/2006/docPropsVTypes">
  <Template/>
  <TotalTime>5733</TotalTime>
  <Words>2228</Words>
  <Application>Microsoft Office PowerPoint</Application>
  <PresentationFormat>On-screen Show (4:3)</PresentationFormat>
  <Paragraphs>181</Paragraphs>
  <Slides>23</Slides>
  <Notes>22</Notes>
  <HiddenSlides>0</HiddenSlides>
  <MMClips>23</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4_Quadrant</vt:lpstr>
      <vt:lpstr>3_Office Theme</vt:lpstr>
      <vt:lpstr>MTN-025 (HOPE) Data Management Training: Enrollment Visit</vt:lpstr>
      <vt:lpstr>Enrollment CRFs </vt:lpstr>
      <vt:lpstr>Enrollment</vt:lpstr>
      <vt:lpstr>Enrollment</vt:lpstr>
      <vt:lpstr>Pregnancy Test Result </vt:lpstr>
      <vt:lpstr>Family Planning Log </vt:lpstr>
      <vt:lpstr>Family Planning Log </vt:lpstr>
      <vt:lpstr>Concomitant Medications Y/N</vt:lpstr>
      <vt:lpstr>Specimen Storage </vt:lpstr>
      <vt:lpstr>Specimen Storage </vt:lpstr>
      <vt:lpstr>ACASI Tracking</vt:lpstr>
      <vt:lpstr>ACASI Tracking</vt:lpstr>
      <vt:lpstr>Ring Collection and Insertion </vt:lpstr>
      <vt:lpstr>Ring Collection and Insertion </vt:lpstr>
      <vt:lpstr>Pharmacy Ring Dispensation </vt:lpstr>
      <vt:lpstr>Vaginal Ring Tracking Log </vt:lpstr>
      <vt:lpstr>Vaginal Ring Tracking Log </vt:lpstr>
      <vt:lpstr>Baseline Behavior Assessment</vt:lpstr>
      <vt:lpstr>Baseline Behavior Assessment - continued</vt:lpstr>
      <vt:lpstr>Baseline Vaginal Practices Assessment</vt:lpstr>
      <vt:lpstr>Additional Study Procedures</vt:lpstr>
      <vt:lpstr>Visit Calendar Tool </vt:lpstr>
      <vt:lpstr>Enrollment QA/QC</vt:lpstr>
    </vt:vector>
  </TitlesOfParts>
  <Company>MTN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Microbicides 2008</dc:title>
  <dc:creator>rullcm</dc:creator>
  <cp:lastModifiedBy>Peda, Melissa A</cp:lastModifiedBy>
  <cp:revision>496</cp:revision>
  <cp:lastPrinted>2016-07-12T18:58:06Z</cp:lastPrinted>
  <dcterms:created xsi:type="dcterms:W3CDTF">2008-01-29T12:38:48Z</dcterms:created>
  <dcterms:modified xsi:type="dcterms:W3CDTF">2016-08-16T23:13:28Z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0x010100A42BCD7002D0A448BEE7732B5A98971A</vt:lpwstr>
  </property>
</Properties>
</file>